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-1-1.jpg" ContentType="image/jpg"/>
  <Override PartName="/ppt/media/image-12-1.jpg" ContentType="image/jpg"/>
  <Override PartName="/ppt/media/image-3-1.jpg" ContentType="image/jpg"/>
  <Override PartName="/ppt/media/image-5-1.jpg" ContentType="image/jpg"/>
  <Override PartName="/ppt/media/image-9-1.jpg" ContentType="image/jpg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6256000" cy="9144000"/>
  <p:notesSz cx="9144000" cy="16256000"/>
  <p:embeddedFontLst>
    <p:embeddedFont>
      <p:font typeface="Quattrocento Sans" charset="-122" pitchFamily="34"/>
      <p:regular r:id="rId23"/>
    </p:embeddedFont>
    <p:embeddedFont>
      <p:font typeface="Liter" charset="-122" pitchFamily="34"/>
      <p:regular r:id="rId24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23" Type="http://schemas.openxmlformats.org/officeDocument/2006/relationships/font" Target="fonts/font1.fntdata"/><Relationship Id="rId24" Type="http://schemas.openxmlformats.org/officeDocument/2006/relationships/font" Target="fonts/font2.fntdata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image" Target="../media/image-12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hyperlink" Target="https://bloombridge.group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image" Target="../media/image-9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media.istockphoto.com/id/2197649137/photo/aerial-view-of-limestone-islands-in-halong-bay-at-sunrise.jpg?s=612x612&amp;w=0&amp;k=20&amp;c=fz8X2MWllBX6ob_Ju6P3XoD5SOKziKK9DjH9TAAJYCE=">    </p:cNvPr>
          <p:cNvPicPr>
            <a:picLocks noChangeAspect="1"/>
          </p:cNvPicPr>
          <p:nvPr/>
        </p:nvPicPr>
        <p:blipFill>
          <a:blip r:embed="rId1"/>
          <a:srcRect l="0" r="0" t="12500" b="12500"/>
          <a:stretch/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gradFill rotWithShape="1" flip="none">
            <a:gsLst>
              <a:gs pos="0">
                <a:srgbClr val="0E0E10">
                  <a:alpha val="90000"/>
                </a:srgbClr>
              </a:gs>
              <a:gs pos="50000">
                <a:srgbClr val="0E0E10">
                  <a:alpha val="80000"/>
                </a:srgbClr>
              </a:gs>
              <a:gs pos="100000">
                <a:srgbClr val="0E0E10">
                  <a:alpha val="70000"/>
                </a:srgbClr>
              </a:gs>
            </a:gsLst>
            <a:lin ang="5400000" scaled="1"/>
          </a:gra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4" name="Shape 1"/>
          <p:cNvSpPr/>
          <p:nvPr/>
        </p:nvSpPr>
        <p:spPr>
          <a:xfrm>
            <a:off x="0" y="0"/>
            <a:ext cx="16256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5" name="Text 2"/>
          <p:cNvSpPr/>
          <p:nvPr/>
        </p:nvSpPr>
        <p:spPr>
          <a:xfrm>
            <a:off x="1778000" y="2730500"/>
            <a:ext cx="12700000" cy="825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4800" b="1" spc="600" kern="0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BLOOMBRIDGE x INDO TRUST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7175500" y="3746500"/>
            <a:ext cx="1905000" cy="254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2413000" y="4000500"/>
            <a:ext cx="1143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Vietnam Strategic Joint Venture Framework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588000" y="7874000"/>
            <a:ext cx="508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200" spc="300" kern="0" dirty="0">
                <a:solidFill>
                  <a:srgbClr val="9A9A9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CONFIDENTIAL · 2026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588000" y="8255000"/>
            <a:ext cx="508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400" i="1" dirty="0">
                <a:solidFill>
                  <a:srgbClr val="9A9A9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Cultivating Success.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445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03 · OPERATING COMPANY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762000" y="825500"/>
            <a:ext cx="762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62000" y="1016000"/>
            <a:ext cx="10160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3200" b="1" dirty="0">
                <a:solidFill>
                  <a:srgbClr val="0E0E10"/>
                </a:solidFill>
                <a:latin typeface="QuattrocentoSans" pitchFamily="34" charset="0"/>
                <a:ea typeface="QuattrocentoSans" pitchFamily="34" charset="-122"/>
                <a:cs typeface="QuattrocentoSans" pitchFamily="34" charset="-120"/>
              </a:rPr>
              <a:t>Phase 2 — Operating Company Formation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62000" y="1714500"/>
            <a:ext cx="889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JV's primary objective: co-create a licensed Vietnamese cannabis company.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62000" y="2413000"/>
            <a:ext cx="14732000" cy="2540000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143000" y="25400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7A7A7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TARGET EQUITY POSITION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143000" y="2921000"/>
            <a:ext cx="3810000" cy="889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60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~35%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43000" y="3873500"/>
            <a:ext cx="381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400" dirty="0">
                <a:solidFill>
                  <a:srgbClr val="B0B0B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Ideal Target Position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842000" y="3048000"/>
            <a:ext cx="3810000" cy="508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20% – 35%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842000" y="3619500"/>
            <a:ext cx="381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400" dirty="0">
                <a:solidFill>
                  <a:srgbClr val="B0B0B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Acceptable Range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842000" y="4064000"/>
            <a:ext cx="9144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9A9A9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Even 20% of a nationally dominant or exclusive operator is highly valuable.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62000" y="5270500"/>
            <a:ext cx="14732000" cy="12700"/>
          </a:xfrm>
          <a:prstGeom prst="rect">
            <a:avLst/>
          </a:prstGeom>
          <a:solidFill>
            <a:srgbClr val="D5D0C8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762000" y="5524500"/>
            <a:ext cx="381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Built With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62000" y="6032500"/>
            <a:ext cx="6350000" cy="139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Government stakeholders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Local Vietnamese partners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Strategic international partners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128000" y="5524500"/>
            <a:ext cx="381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Ownership Reality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128000" y="6032500"/>
            <a:ext cx="7366000" cy="10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Government may require 51% ownership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Remaining equity distributed among JV partners and stakeholders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62000" y="7620000"/>
            <a:ext cx="14732000" cy="7620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1016000" y="7721600"/>
            <a:ext cx="142240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Strategic Logic:</a:t>
            </a:r>
            <a:pPr>
              <a:lnSpc>
                <a:spcPct val="150000"/>
              </a:lnSpc>
            </a:pPr>
            <a:r>
              <a:rPr lang="en-US" sz="16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A minority position in an exclusive national operator delivers outsized returns relative to the capital deployed.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445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03 · OPERATING COMPANY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762000" y="825500"/>
            <a:ext cx="762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62000" y="1016000"/>
            <a:ext cx="8890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3200" b="1" dirty="0">
                <a:solidFill>
                  <a:srgbClr val="0E0E10"/>
                </a:solidFill>
                <a:latin typeface="QuattrocentoSans" pitchFamily="34" charset="0"/>
                <a:ea typeface="QuattrocentoSans" pitchFamily="34" charset="-122"/>
                <a:cs typeface="QuattrocentoSans" pitchFamily="34" charset="-120"/>
              </a:rPr>
              <a:t>JV vs Operating Company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62000" y="1714500"/>
            <a:ext cx="1016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JV does not replace the operating company — it creates and feeds into it.</a:t>
            </a:r>
            <a:endParaRPr lang="en-US" sz="18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0" y="2413000"/>
          <a:ext cx="14732000" cy="3556000"/>
        </p:xfrm>
        <a:graphic>
          <a:graphicData uri="http://schemas.openxmlformats.org/drawingml/2006/table">
            <a:tbl>
              <a:tblPr/>
              <a:tblGrid>
                <a:gridCol w="3683000"/>
                <a:gridCol w="5524500"/>
                <a:gridCol w="5524500"/>
              </a:tblGrid>
              <a:tr h="635000">
                <a:tc>
                  <a:txBody>
                    <a:bodyPr/>
                    <a:lstStyle/>
                    <a:p>
                      <a:pPr algn="l"/>
                      <a:r>
                        <a:rPr lang="en-US" sz="1600" b="1" u="none" dirty="0">
                          <a:solidFill>
                            <a:srgbClr val="EAE6DC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Entity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u="none" dirty="0">
                          <a:solidFill>
                            <a:srgbClr val="EAE6DC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JV (BloomBridge x Indo Trust)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u="none" dirty="0">
                          <a:solidFill>
                            <a:srgbClr val="EAE6DC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Operating Company (Vietnam)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22"/>
                    </a:solidFill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algn="l"/>
                      <a:r>
                        <a:rPr lang="en-US" sz="1600" u="none" dirty="0">
                          <a:solidFill>
                            <a:srgbClr val="0E0E10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Role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u="none" dirty="0">
                          <a:solidFill>
                            <a:srgbClr val="0E0E10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Advisory, structuring, deal origination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u="none" dirty="0">
                          <a:solidFill>
                            <a:srgbClr val="0E0E10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Licensed cannabis production, distribution, commercialization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algn="l"/>
                      <a:r>
                        <a:rPr lang="en-US" sz="1600" u="none" dirty="0">
                          <a:solidFill>
                            <a:srgbClr val="0E0E10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Function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u="none" dirty="0">
                          <a:solidFill>
                            <a:srgbClr val="0E0E10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The bridge layer — builds regulatory pathway, engages government, designs structure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u="none" dirty="0">
                          <a:solidFill>
                            <a:srgbClr val="0E0E10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The operational layer — executes cultivation, processing, and commercialization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E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algn="l"/>
                      <a:r>
                        <a:rPr lang="en-US" sz="1600" u="none" dirty="0">
                          <a:solidFill>
                            <a:srgbClr val="0E0E10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Outcome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u="none" dirty="0">
                          <a:solidFill>
                            <a:srgbClr val="0E0E10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Creates, structures, and positions for equity participation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u="none" dirty="0">
                          <a:solidFill>
                            <a:srgbClr val="0E0E10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Generates revenue through licensed cannabis operations</a:t>
                      </a:r>
                      <a:endParaRPr lang="en-US" sz="16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D0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7810500" y="6223000"/>
            <a:ext cx="381000" cy="508000"/>
          </a:xfrm>
          <a:custGeom>
            <a:avLst/>
            <a:gdLst/>
            <a:ahLst/>
            <a:cxnLst/>
            <a:rect l="l" t="t" r="r" b="b"/>
            <a:pathLst>
              <a:path w="381000" h="508000">
                <a:moveTo>
                  <a:pt x="168077" y="498673"/>
                </a:moveTo>
                <a:cubicBezTo>
                  <a:pt x="180479" y="511076"/>
                  <a:pt x="200620" y="511076"/>
                  <a:pt x="213023" y="498673"/>
                </a:cubicBezTo>
                <a:lnTo>
                  <a:pt x="371773" y="339923"/>
                </a:lnTo>
                <a:cubicBezTo>
                  <a:pt x="384175" y="327521"/>
                  <a:pt x="384175" y="307380"/>
                  <a:pt x="371773" y="294977"/>
                </a:cubicBezTo>
                <a:cubicBezTo>
                  <a:pt x="359370" y="282575"/>
                  <a:pt x="339229" y="282575"/>
                  <a:pt x="326827" y="294977"/>
                </a:cubicBezTo>
                <a:lnTo>
                  <a:pt x="222250" y="399554"/>
                </a:lnTo>
                <a:lnTo>
                  <a:pt x="222250" y="31750"/>
                </a:lnTo>
                <a:cubicBezTo>
                  <a:pt x="222250" y="14188"/>
                  <a:pt x="208062" y="0"/>
                  <a:pt x="190500" y="0"/>
                </a:cubicBezTo>
                <a:cubicBezTo>
                  <a:pt x="172938" y="0"/>
                  <a:pt x="158750" y="14188"/>
                  <a:pt x="158750" y="31750"/>
                </a:cubicBezTo>
                <a:lnTo>
                  <a:pt x="158750" y="399554"/>
                </a:lnTo>
                <a:lnTo>
                  <a:pt x="54173" y="294977"/>
                </a:lnTo>
                <a:cubicBezTo>
                  <a:pt x="41771" y="282575"/>
                  <a:pt x="21630" y="282575"/>
                  <a:pt x="9227" y="294977"/>
                </a:cubicBezTo>
                <a:cubicBezTo>
                  <a:pt x="-3175" y="307380"/>
                  <a:pt x="-3175" y="327521"/>
                  <a:pt x="9227" y="339923"/>
                </a:cubicBezTo>
                <a:lnTo>
                  <a:pt x="167977" y="498673"/>
                </a:ln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3937000" y="6858000"/>
            <a:ext cx="8382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800" b="1" dirty="0">
                <a:solidFill>
                  <a:srgbClr val="1F8E4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JV CREATES → OPERATING COMPANY EXECUTES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3937000" y="7366000"/>
            <a:ext cx="8382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advisory JV designs the pathway. The operating company walks it.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media.istockphoto.com/id/1473745671/photo/aerial-view-over-ha-long-bay-in-north-vietnam-during-sunset.jpg?s=612x612&amp;w=0&amp;k=20&amp;c=8zZ2YzeD4XOf2ElGLA3ihr74RkLdRk-YMiIKAp_DP2M=">    </p:cNvPr>
          <p:cNvPicPr>
            <a:picLocks noChangeAspect="1"/>
          </p:cNvPicPr>
          <p:nvPr/>
        </p:nvPicPr>
        <p:blipFill>
          <a:blip r:embed="rId1"/>
          <a:srcRect l="0" r="0" t="12500" b="12500"/>
          <a:stretch/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gradFill rotWithShape="1" flip="none">
            <a:gsLst>
              <a:gs pos="0">
                <a:srgbClr val="0E0E10">
                  <a:alpha val="90000"/>
                </a:srgbClr>
              </a:gs>
              <a:gs pos="60000">
                <a:srgbClr val="0E0E10">
                  <a:alpha val="80000"/>
                </a:srgbClr>
              </a:gs>
              <a:gs pos="100000">
                <a:srgbClr val="0E0E10">
                  <a:alpha val="70000"/>
                </a:srgbClr>
              </a:gs>
            </a:gsLst>
            <a:lin ang="5400000" scaled="1"/>
          </a:gra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4" name="Text 1"/>
          <p:cNvSpPr/>
          <p:nvPr/>
        </p:nvSpPr>
        <p:spPr>
          <a:xfrm>
            <a:off x="762000" y="2540000"/>
            <a:ext cx="2540000" cy="1016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2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762000" y="3746500"/>
            <a:ext cx="1016000" cy="381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762000" y="4000500"/>
            <a:ext cx="11430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000" b="1" spc="500" kern="0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STRATEGIC VISION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62000" y="4826000"/>
            <a:ext cx="889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9A9A9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First-mover advantage, multi-sector expansion, long-term national infrastructure.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62000" y="8509000"/>
            <a:ext cx="508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6A6A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445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 · STRATEGIC VISION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762000" y="825500"/>
            <a:ext cx="762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62000" y="1016000"/>
            <a:ext cx="8890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3200" b="1" dirty="0">
                <a:solidFill>
                  <a:srgbClr val="0E0E10"/>
                </a:solidFill>
                <a:latin typeface="QuattrocentoSans" pitchFamily="34" charset="0"/>
                <a:ea typeface="QuattrocentoSans" pitchFamily="34" charset="-122"/>
                <a:cs typeface="QuattrocentoSans" pitchFamily="34" charset="-120"/>
              </a:rPr>
              <a:t>Expanded Opportunity Scope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62000" y="1651000"/>
            <a:ext cx="762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JV as a platform for broader strategic opportunities in Vietnam.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62000" y="2349500"/>
            <a:ext cx="7048500" cy="2730500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016000" y="2476500"/>
            <a:ext cx="3175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7A7A7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PRIMARY VERTICAL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016000" y="2857500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406400" y="25400"/>
                </a:moveTo>
                <a:cubicBezTo>
                  <a:pt x="406400" y="111204"/>
                  <a:pt x="345599" y="182801"/>
                  <a:pt x="264795" y="199549"/>
                </a:cubicBezTo>
                <a:cubicBezTo>
                  <a:pt x="258524" y="153432"/>
                  <a:pt x="237808" y="111919"/>
                  <a:pt x="207248" y="79772"/>
                </a:cubicBezTo>
                <a:cubicBezTo>
                  <a:pt x="239078" y="31750"/>
                  <a:pt x="293608" y="0"/>
                  <a:pt x="355600" y="0"/>
                </a:cubicBezTo>
                <a:lnTo>
                  <a:pt x="381000" y="0"/>
                </a:lnTo>
                <a:cubicBezTo>
                  <a:pt x="395049" y="0"/>
                  <a:pt x="406400" y="11351"/>
                  <a:pt x="406400" y="25400"/>
                </a:cubicBezTo>
                <a:close/>
                <a:moveTo>
                  <a:pt x="0" y="76200"/>
                </a:moveTo>
                <a:cubicBezTo>
                  <a:pt x="0" y="62151"/>
                  <a:pt x="11351" y="50800"/>
                  <a:pt x="25400" y="50800"/>
                </a:cubicBezTo>
                <a:lnTo>
                  <a:pt x="50800" y="50800"/>
                </a:lnTo>
                <a:cubicBezTo>
                  <a:pt x="148987" y="50800"/>
                  <a:pt x="228600" y="130413"/>
                  <a:pt x="228600" y="228600"/>
                </a:cubicBezTo>
                <a:lnTo>
                  <a:pt x="228600" y="381000"/>
                </a:lnTo>
                <a:cubicBezTo>
                  <a:pt x="228600" y="395049"/>
                  <a:pt x="217249" y="406400"/>
                  <a:pt x="203200" y="406400"/>
                </a:cubicBezTo>
                <a:cubicBezTo>
                  <a:pt x="189151" y="406400"/>
                  <a:pt x="177800" y="395049"/>
                  <a:pt x="177800" y="381000"/>
                </a:cubicBezTo>
                <a:lnTo>
                  <a:pt x="177800" y="254000"/>
                </a:lnTo>
                <a:cubicBezTo>
                  <a:pt x="79613" y="254000"/>
                  <a:pt x="0" y="174387"/>
                  <a:pt x="0" y="76200"/>
                </a:cubicBez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574800" y="2857500"/>
            <a:ext cx="5969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Cannabis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16000" y="3365500"/>
            <a:ext cx="6540500" cy="6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B0B0B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Licensed production, distribution, and commercialization of cannabis in Vietnam. The core JV mandate and pathway to market.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016000" y="4254500"/>
            <a:ext cx="1524000" cy="3302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1016000" y="4254500"/>
            <a:ext cx="1524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1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CORE FOCUS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445500" y="2349500"/>
            <a:ext cx="7048500" cy="2730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8699500" y="2476500"/>
            <a:ext cx="3175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EXPANSION VERTICAL A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775700" y="2857500"/>
            <a:ext cx="254000" cy="406400"/>
          </a:xfrm>
          <a:custGeom>
            <a:avLst/>
            <a:gdLst/>
            <a:ahLst/>
            <a:cxnLst/>
            <a:rect l="l" t="t" r="r" b="b"/>
            <a:pathLst>
              <a:path w="254000" h="406400">
                <a:moveTo>
                  <a:pt x="63500" y="-25400"/>
                </a:moveTo>
                <a:cubicBezTo>
                  <a:pt x="63500" y="-39449"/>
                  <a:pt x="74851" y="-50800"/>
                  <a:pt x="88900" y="-50800"/>
                </a:cubicBezTo>
                <a:lnTo>
                  <a:pt x="165100" y="-50800"/>
                </a:lnTo>
                <a:cubicBezTo>
                  <a:pt x="179149" y="-50800"/>
                  <a:pt x="190500" y="-39449"/>
                  <a:pt x="190500" y="-25400"/>
                </a:cubicBezTo>
                <a:cubicBezTo>
                  <a:pt x="190500" y="-16034"/>
                  <a:pt x="185420" y="-7779"/>
                  <a:pt x="177800" y="-3413"/>
                </a:cubicBezTo>
                <a:lnTo>
                  <a:pt x="177800" y="112157"/>
                </a:lnTo>
                <a:cubicBezTo>
                  <a:pt x="222647" y="131763"/>
                  <a:pt x="254000" y="176530"/>
                  <a:pt x="254000" y="228600"/>
                </a:cubicBezTo>
                <a:lnTo>
                  <a:pt x="254000" y="406400"/>
                </a:lnTo>
                <a:cubicBezTo>
                  <a:pt x="254000" y="434419"/>
                  <a:pt x="231219" y="457200"/>
                  <a:pt x="203200" y="457200"/>
                </a:cubicBezTo>
                <a:lnTo>
                  <a:pt x="50800" y="457200"/>
                </a:lnTo>
                <a:cubicBezTo>
                  <a:pt x="22781" y="457200"/>
                  <a:pt x="0" y="434419"/>
                  <a:pt x="0" y="406400"/>
                </a:cubicBezTo>
                <a:lnTo>
                  <a:pt x="0" y="228600"/>
                </a:lnTo>
                <a:cubicBezTo>
                  <a:pt x="0" y="176530"/>
                  <a:pt x="31353" y="131763"/>
                  <a:pt x="76200" y="112157"/>
                </a:cubicBezTo>
                <a:lnTo>
                  <a:pt x="76200" y="-3413"/>
                </a:lnTo>
                <a:cubicBezTo>
                  <a:pt x="68580" y="-7779"/>
                  <a:pt x="63500" y="-16034"/>
                  <a:pt x="63500" y="-25400"/>
                </a:cubicBezTo>
                <a:close/>
                <a:moveTo>
                  <a:pt x="76200" y="228600"/>
                </a:moveTo>
                <a:cubicBezTo>
                  <a:pt x="62151" y="228600"/>
                  <a:pt x="50800" y="239951"/>
                  <a:pt x="50800" y="254000"/>
                </a:cubicBezTo>
                <a:lnTo>
                  <a:pt x="50800" y="355600"/>
                </a:lnTo>
                <a:cubicBezTo>
                  <a:pt x="50800" y="369649"/>
                  <a:pt x="62151" y="381000"/>
                  <a:pt x="76200" y="381000"/>
                </a:cubicBezTo>
                <a:lnTo>
                  <a:pt x="177800" y="381000"/>
                </a:lnTo>
                <a:cubicBezTo>
                  <a:pt x="191849" y="381000"/>
                  <a:pt x="203200" y="369649"/>
                  <a:pt x="203200" y="355600"/>
                </a:cubicBezTo>
                <a:lnTo>
                  <a:pt x="203200" y="254000"/>
                </a:lnTo>
                <a:cubicBezTo>
                  <a:pt x="203200" y="239951"/>
                  <a:pt x="191849" y="228600"/>
                  <a:pt x="177800" y="228600"/>
                </a:cubicBezTo>
                <a:lnTo>
                  <a:pt x="76200" y="228600"/>
                </a:lnTo>
                <a:close/>
              </a:path>
            </a:pathLst>
          </a:custGeom>
          <a:solidFill>
            <a:srgbClr val="C9A961"/>
          </a:solidFill>
          <a:ln/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9258300" y="2857500"/>
            <a:ext cx="5969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Alcohol Track, Trace &amp; Tax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699500" y="3365500"/>
            <a:ext cx="6540500" cy="6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National compliance system addressing counterfeit alcohol. Real-time tracking and tax enforcement. Strong alignment with CORTIS and BLT.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699500" y="4254500"/>
            <a:ext cx="1270000" cy="3302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8699500" y="4254500"/>
            <a:ext cx="1270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1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HIGH PRIORITY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62000" y="5397500"/>
            <a:ext cx="4064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ADDITIONAL DEAL FLOW (INDO TRUST)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62000" y="5842000"/>
            <a:ext cx="4699000" cy="177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1016000" y="6070600"/>
            <a:ext cx="355600" cy="355600"/>
          </a:xfrm>
          <a:custGeom>
            <a:avLst/>
            <a:gdLst/>
            <a:ahLst/>
            <a:cxnLst/>
            <a:rect l="l" t="t" r="r" b="b"/>
            <a:pathLst>
              <a:path w="355600" h="355600">
                <a:moveTo>
                  <a:pt x="98207" y="1597"/>
                </a:moveTo>
                <a:cubicBezTo>
                  <a:pt x="71537" y="-5556"/>
                  <a:pt x="44103" y="10279"/>
                  <a:pt x="37019" y="36949"/>
                </a:cubicBezTo>
                <a:lnTo>
                  <a:pt x="1736" y="168563"/>
                </a:lnTo>
                <a:cubicBezTo>
                  <a:pt x="-5417" y="195233"/>
                  <a:pt x="10418" y="222667"/>
                  <a:pt x="37088" y="229820"/>
                </a:cubicBezTo>
                <a:lnTo>
                  <a:pt x="168702" y="265103"/>
                </a:lnTo>
                <a:cubicBezTo>
                  <a:pt x="195372" y="272256"/>
                  <a:pt x="222806" y="256421"/>
                  <a:pt x="229959" y="229751"/>
                </a:cubicBezTo>
                <a:lnTo>
                  <a:pt x="265241" y="98137"/>
                </a:lnTo>
                <a:cubicBezTo>
                  <a:pt x="272395" y="71467"/>
                  <a:pt x="256560" y="44033"/>
                  <a:pt x="229890" y="36880"/>
                </a:cubicBezTo>
                <a:lnTo>
                  <a:pt x="98207" y="1597"/>
                </a:lnTo>
                <a:close/>
                <a:moveTo>
                  <a:pt x="114181" y="144463"/>
                </a:moveTo>
                <a:cubicBezTo>
                  <a:pt x="109957" y="137575"/>
                  <a:pt x="109803" y="128937"/>
                  <a:pt x="113780" y="121904"/>
                </a:cubicBezTo>
                <a:cubicBezTo>
                  <a:pt x="117757" y="114871"/>
                  <a:pt x="125238" y="110550"/>
                  <a:pt x="133317" y="110619"/>
                </a:cubicBezTo>
                <a:cubicBezTo>
                  <a:pt x="141397" y="110688"/>
                  <a:pt x="148802" y="115137"/>
                  <a:pt x="152658" y="122238"/>
                </a:cubicBezTo>
                <a:cubicBezTo>
                  <a:pt x="156882" y="129125"/>
                  <a:pt x="157035" y="137763"/>
                  <a:pt x="153059" y="144796"/>
                </a:cubicBezTo>
                <a:cubicBezTo>
                  <a:pt x="149082" y="151829"/>
                  <a:pt x="141601" y="156150"/>
                  <a:pt x="133522" y="156081"/>
                </a:cubicBezTo>
                <a:cubicBezTo>
                  <a:pt x="125442" y="156012"/>
                  <a:pt x="118037" y="151563"/>
                  <a:pt x="114181" y="144463"/>
                </a:cubicBezTo>
                <a:close/>
                <a:moveTo>
                  <a:pt x="55007" y="153005"/>
                </a:moveTo>
                <a:cubicBezTo>
                  <a:pt x="61895" y="148781"/>
                  <a:pt x="70532" y="148628"/>
                  <a:pt x="77565" y="152605"/>
                </a:cubicBezTo>
                <a:cubicBezTo>
                  <a:pt x="84599" y="156582"/>
                  <a:pt x="88920" y="164062"/>
                  <a:pt x="88850" y="172142"/>
                </a:cubicBezTo>
                <a:cubicBezTo>
                  <a:pt x="88781" y="180221"/>
                  <a:pt x="84332" y="187627"/>
                  <a:pt x="77232" y="191482"/>
                </a:cubicBezTo>
                <a:cubicBezTo>
                  <a:pt x="70344" y="195706"/>
                  <a:pt x="61707" y="195860"/>
                  <a:pt x="54673" y="191883"/>
                </a:cubicBezTo>
                <a:cubicBezTo>
                  <a:pt x="47640" y="187906"/>
                  <a:pt x="43319" y="180425"/>
                  <a:pt x="43388" y="172346"/>
                </a:cubicBezTo>
                <a:cubicBezTo>
                  <a:pt x="43458" y="164266"/>
                  <a:pt x="47906" y="156861"/>
                  <a:pt x="55007" y="153005"/>
                </a:cubicBezTo>
                <a:close/>
                <a:moveTo>
                  <a:pt x="183495" y="219958"/>
                </a:moveTo>
                <a:cubicBezTo>
                  <a:pt x="176607" y="224182"/>
                  <a:pt x="167970" y="224336"/>
                  <a:pt x="160937" y="220359"/>
                </a:cubicBezTo>
                <a:cubicBezTo>
                  <a:pt x="153903" y="216382"/>
                  <a:pt x="149582" y="208901"/>
                  <a:pt x="149652" y="200822"/>
                </a:cubicBezTo>
                <a:cubicBezTo>
                  <a:pt x="149721" y="192742"/>
                  <a:pt x="154170" y="185337"/>
                  <a:pt x="161270" y="181481"/>
                </a:cubicBezTo>
                <a:cubicBezTo>
                  <a:pt x="168158" y="177257"/>
                  <a:pt x="176795" y="177103"/>
                  <a:pt x="183829" y="181080"/>
                </a:cubicBezTo>
                <a:cubicBezTo>
                  <a:pt x="190862" y="185057"/>
                  <a:pt x="195183" y="192538"/>
                  <a:pt x="195114" y="200617"/>
                </a:cubicBezTo>
                <a:cubicBezTo>
                  <a:pt x="195044" y="208697"/>
                  <a:pt x="190596" y="216102"/>
                  <a:pt x="183495" y="219958"/>
                </a:cubicBezTo>
                <a:close/>
                <a:moveTo>
                  <a:pt x="189746" y="75218"/>
                </a:moveTo>
                <a:cubicBezTo>
                  <a:pt x="196634" y="70994"/>
                  <a:pt x="205271" y="70840"/>
                  <a:pt x="212304" y="74817"/>
                </a:cubicBezTo>
                <a:cubicBezTo>
                  <a:pt x="219338" y="78794"/>
                  <a:pt x="223659" y="86275"/>
                  <a:pt x="223589" y="94354"/>
                </a:cubicBezTo>
                <a:cubicBezTo>
                  <a:pt x="223520" y="102434"/>
                  <a:pt x="219071" y="109839"/>
                  <a:pt x="211971" y="113695"/>
                </a:cubicBezTo>
                <a:cubicBezTo>
                  <a:pt x="205083" y="117919"/>
                  <a:pt x="196446" y="118072"/>
                  <a:pt x="189412" y="114095"/>
                </a:cubicBezTo>
                <a:cubicBezTo>
                  <a:pt x="182379" y="110118"/>
                  <a:pt x="178058" y="102638"/>
                  <a:pt x="178127" y="94558"/>
                </a:cubicBezTo>
                <a:cubicBezTo>
                  <a:pt x="178197" y="86479"/>
                  <a:pt x="182645" y="79073"/>
                  <a:pt x="189746" y="75218"/>
                </a:cubicBezTo>
                <a:close/>
                <a:moveTo>
                  <a:pt x="105708" y="85219"/>
                </a:moveTo>
                <a:cubicBezTo>
                  <a:pt x="98820" y="89443"/>
                  <a:pt x="90182" y="89597"/>
                  <a:pt x="83149" y="85620"/>
                </a:cubicBezTo>
                <a:cubicBezTo>
                  <a:pt x="76116" y="81643"/>
                  <a:pt x="71795" y="74162"/>
                  <a:pt x="71864" y="66083"/>
                </a:cubicBezTo>
                <a:cubicBezTo>
                  <a:pt x="71934" y="58003"/>
                  <a:pt x="76382" y="50598"/>
                  <a:pt x="83483" y="46742"/>
                </a:cubicBezTo>
                <a:cubicBezTo>
                  <a:pt x="90370" y="42518"/>
                  <a:pt x="99008" y="42364"/>
                  <a:pt x="106041" y="46341"/>
                </a:cubicBezTo>
                <a:cubicBezTo>
                  <a:pt x="113074" y="50318"/>
                  <a:pt x="117395" y="57799"/>
                  <a:pt x="117326" y="65878"/>
                </a:cubicBezTo>
                <a:cubicBezTo>
                  <a:pt x="117257" y="73958"/>
                  <a:pt x="112808" y="81363"/>
                  <a:pt x="105708" y="85219"/>
                </a:cubicBezTo>
                <a:close/>
                <a:moveTo>
                  <a:pt x="290314" y="133350"/>
                </a:moveTo>
                <a:lnTo>
                  <a:pt x="262116" y="238363"/>
                </a:lnTo>
                <a:cubicBezTo>
                  <a:pt x="250170" y="282813"/>
                  <a:pt x="204470" y="309205"/>
                  <a:pt x="160020" y="297329"/>
                </a:cubicBezTo>
                <a:lnTo>
                  <a:pt x="133419" y="290175"/>
                </a:lnTo>
                <a:lnTo>
                  <a:pt x="133419" y="311150"/>
                </a:lnTo>
                <a:cubicBezTo>
                  <a:pt x="133419" y="335667"/>
                  <a:pt x="153352" y="355600"/>
                  <a:pt x="177869" y="355600"/>
                </a:cubicBezTo>
                <a:lnTo>
                  <a:pt x="311219" y="355600"/>
                </a:lnTo>
                <a:cubicBezTo>
                  <a:pt x="335736" y="355600"/>
                  <a:pt x="355669" y="335667"/>
                  <a:pt x="355669" y="311150"/>
                </a:cubicBezTo>
                <a:lnTo>
                  <a:pt x="355669" y="177800"/>
                </a:lnTo>
                <a:cubicBezTo>
                  <a:pt x="355669" y="153283"/>
                  <a:pt x="335736" y="133350"/>
                  <a:pt x="311219" y="133350"/>
                </a:cubicBezTo>
                <a:lnTo>
                  <a:pt x="290314" y="133350"/>
                </a:lnTo>
                <a:close/>
              </a:path>
            </a:pathLst>
          </a:custGeom>
          <a:solidFill>
            <a:srgbClr val="4A4D54"/>
          </a:solidFill>
          <a:ln/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1498600" y="6070600"/>
            <a:ext cx="3683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Casino &amp; Gaming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016000" y="6540500"/>
            <a:ext cx="4191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Acquisitions or developments in the casino and gaming sector.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778500" y="5842000"/>
            <a:ext cx="4699000" cy="177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6010275" y="6070600"/>
            <a:ext cx="400050" cy="355600"/>
          </a:xfrm>
          <a:custGeom>
            <a:avLst/>
            <a:gdLst/>
            <a:ahLst/>
            <a:cxnLst/>
            <a:rect l="l" t="t" r="r" b="b"/>
            <a:pathLst>
              <a:path w="400050" h="355600">
                <a:moveTo>
                  <a:pt x="366921" y="42575"/>
                </a:moveTo>
                <a:cubicBezTo>
                  <a:pt x="359003" y="12918"/>
                  <a:pt x="328513" y="-4653"/>
                  <a:pt x="298857" y="3264"/>
                </a:cubicBezTo>
                <a:lnTo>
                  <a:pt x="288161" y="6112"/>
                </a:lnTo>
                <a:cubicBezTo>
                  <a:pt x="276285" y="9307"/>
                  <a:pt x="269270" y="21530"/>
                  <a:pt x="272465" y="33337"/>
                </a:cubicBezTo>
                <a:lnTo>
                  <a:pt x="289481" y="96818"/>
                </a:lnTo>
                <a:lnTo>
                  <a:pt x="214332" y="116334"/>
                </a:lnTo>
                <a:lnTo>
                  <a:pt x="209957" y="103763"/>
                </a:lnTo>
                <a:cubicBezTo>
                  <a:pt x="206762" y="94873"/>
                  <a:pt x="198358" y="88900"/>
                  <a:pt x="188913" y="88900"/>
                </a:cubicBezTo>
                <a:cubicBezTo>
                  <a:pt x="179467" y="88900"/>
                  <a:pt x="171063" y="94873"/>
                  <a:pt x="167938" y="103763"/>
                </a:cubicBezTo>
                <a:lnTo>
                  <a:pt x="158492" y="130850"/>
                </a:lnTo>
                <a:lnTo>
                  <a:pt x="66675" y="154672"/>
                </a:lnTo>
                <a:lnTo>
                  <a:pt x="66675" y="127863"/>
                </a:lnTo>
                <a:cubicBezTo>
                  <a:pt x="66675" y="118626"/>
                  <a:pt x="59244" y="111194"/>
                  <a:pt x="50006" y="111194"/>
                </a:cubicBezTo>
                <a:cubicBezTo>
                  <a:pt x="40769" y="111194"/>
                  <a:pt x="33338" y="118626"/>
                  <a:pt x="33338" y="127863"/>
                </a:cubicBezTo>
                <a:lnTo>
                  <a:pt x="33338" y="311219"/>
                </a:lnTo>
                <a:lnTo>
                  <a:pt x="22225" y="311219"/>
                </a:lnTo>
                <a:cubicBezTo>
                  <a:pt x="9932" y="311219"/>
                  <a:pt x="0" y="321151"/>
                  <a:pt x="0" y="333444"/>
                </a:cubicBezTo>
                <a:cubicBezTo>
                  <a:pt x="0" y="345738"/>
                  <a:pt x="9932" y="355669"/>
                  <a:pt x="22225" y="355669"/>
                </a:cubicBezTo>
                <a:lnTo>
                  <a:pt x="377825" y="355669"/>
                </a:lnTo>
                <a:cubicBezTo>
                  <a:pt x="390118" y="355669"/>
                  <a:pt x="400050" y="345738"/>
                  <a:pt x="400050" y="333444"/>
                </a:cubicBezTo>
                <a:cubicBezTo>
                  <a:pt x="400050" y="321151"/>
                  <a:pt x="390118" y="311219"/>
                  <a:pt x="377825" y="311219"/>
                </a:cubicBezTo>
                <a:lnTo>
                  <a:pt x="282466" y="311219"/>
                </a:lnTo>
                <a:lnTo>
                  <a:pt x="239822" y="189399"/>
                </a:lnTo>
                <a:lnTo>
                  <a:pt x="196622" y="200581"/>
                </a:lnTo>
                <a:lnTo>
                  <a:pt x="211971" y="244475"/>
                </a:lnTo>
                <a:lnTo>
                  <a:pt x="165715" y="244475"/>
                </a:lnTo>
                <a:lnTo>
                  <a:pt x="179536" y="204956"/>
                </a:lnTo>
                <a:lnTo>
                  <a:pt x="127724" y="218361"/>
                </a:lnTo>
                <a:lnTo>
                  <a:pt x="95290" y="311081"/>
                </a:lnTo>
                <a:lnTo>
                  <a:pt x="66606" y="311081"/>
                </a:lnTo>
                <a:lnTo>
                  <a:pt x="66606" y="200511"/>
                </a:lnTo>
                <a:lnTo>
                  <a:pt x="300940" y="139740"/>
                </a:lnTo>
                <a:lnTo>
                  <a:pt x="318443" y="205026"/>
                </a:lnTo>
                <a:cubicBezTo>
                  <a:pt x="321637" y="216902"/>
                  <a:pt x="333792" y="223917"/>
                  <a:pt x="345668" y="220722"/>
                </a:cubicBezTo>
                <a:lnTo>
                  <a:pt x="356433" y="217874"/>
                </a:lnTo>
                <a:cubicBezTo>
                  <a:pt x="386090" y="209957"/>
                  <a:pt x="403662" y="179467"/>
                  <a:pt x="395744" y="149810"/>
                </a:cubicBezTo>
                <a:lnTo>
                  <a:pt x="366921" y="42575"/>
                </a:lnTo>
                <a:close/>
                <a:moveTo>
                  <a:pt x="142448" y="311150"/>
                </a:moveTo>
                <a:lnTo>
                  <a:pt x="154116" y="277813"/>
                </a:lnTo>
                <a:lnTo>
                  <a:pt x="223709" y="277813"/>
                </a:lnTo>
                <a:lnTo>
                  <a:pt x="235377" y="311150"/>
                </a:lnTo>
                <a:lnTo>
                  <a:pt x="142448" y="311150"/>
                </a:lnTo>
                <a:close/>
              </a:path>
            </a:pathLst>
          </a:custGeom>
          <a:solidFill>
            <a:srgbClr val="4A4D54"/>
          </a:solidFill>
          <a:ln/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6515100" y="6070600"/>
            <a:ext cx="3683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Oil &amp; Energy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032500" y="6540500"/>
            <a:ext cx="4191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Opportunities in oil production and energy infrastructure.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10795000" y="5842000"/>
            <a:ext cx="4699000" cy="177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11049000" y="6070600"/>
            <a:ext cx="355600" cy="355600"/>
          </a:xfrm>
          <a:custGeom>
            <a:avLst/>
            <a:gdLst/>
            <a:ahLst/>
            <a:cxnLst/>
            <a:rect l="l" t="t" r="r" b="b"/>
            <a:pathLst>
              <a:path w="355600" h="355600">
                <a:moveTo>
                  <a:pt x="88900" y="66675"/>
                </a:moveTo>
                <a:lnTo>
                  <a:pt x="88900" y="55563"/>
                </a:lnTo>
                <a:cubicBezTo>
                  <a:pt x="88900" y="24864"/>
                  <a:pt x="148630" y="0"/>
                  <a:pt x="222250" y="0"/>
                </a:cubicBezTo>
                <a:cubicBezTo>
                  <a:pt x="295870" y="0"/>
                  <a:pt x="355600" y="24864"/>
                  <a:pt x="355600" y="55563"/>
                </a:cubicBezTo>
                <a:lnTo>
                  <a:pt x="355600" y="66675"/>
                </a:lnTo>
                <a:cubicBezTo>
                  <a:pt x="355600" y="87928"/>
                  <a:pt x="326916" y="106402"/>
                  <a:pt x="284758" y="115778"/>
                </a:cubicBezTo>
                <a:cubicBezTo>
                  <a:pt x="283091" y="113834"/>
                  <a:pt x="281355" y="111958"/>
                  <a:pt x="279618" y="110222"/>
                </a:cubicBezTo>
                <a:cubicBezTo>
                  <a:pt x="268853" y="99596"/>
                  <a:pt x="254962" y="91539"/>
                  <a:pt x="240447" y="85566"/>
                </a:cubicBezTo>
                <a:cubicBezTo>
                  <a:pt x="211346" y="73412"/>
                  <a:pt x="173424" y="66744"/>
                  <a:pt x="133350" y="66744"/>
                </a:cubicBezTo>
                <a:cubicBezTo>
                  <a:pt x="118140" y="66744"/>
                  <a:pt x="103277" y="67717"/>
                  <a:pt x="89039" y="69592"/>
                </a:cubicBezTo>
                <a:cubicBezTo>
                  <a:pt x="88900" y="68689"/>
                  <a:pt x="88900" y="67717"/>
                  <a:pt x="88900" y="66744"/>
                </a:cubicBezTo>
                <a:close/>
                <a:moveTo>
                  <a:pt x="300038" y="245170"/>
                </a:moveTo>
                <a:lnTo>
                  <a:pt x="300038" y="213082"/>
                </a:lnTo>
                <a:cubicBezTo>
                  <a:pt x="310525" y="210374"/>
                  <a:pt x="320387" y="207179"/>
                  <a:pt x="329347" y="203428"/>
                </a:cubicBezTo>
                <a:cubicBezTo>
                  <a:pt x="338515" y="199608"/>
                  <a:pt x="347474" y="194955"/>
                  <a:pt x="355600" y="189329"/>
                </a:cubicBezTo>
                <a:lnTo>
                  <a:pt x="355600" y="200025"/>
                </a:lnTo>
                <a:cubicBezTo>
                  <a:pt x="355600" y="218638"/>
                  <a:pt x="333722" y="235099"/>
                  <a:pt x="300038" y="245170"/>
                </a:cubicBezTo>
                <a:close/>
                <a:moveTo>
                  <a:pt x="300038" y="178495"/>
                </a:moveTo>
                <a:lnTo>
                  <a:pt x="300038" y="155575"/>
                </a:lnTo>
                <a:cubicBezTo>
                  <a:pt x="300038" y="152450"/>
                  <a:pt x="299760" y="149463"/>
                  <a:pt x="299343" y="146546"/>
                </a:cubicBezTo>
                <a:cubicBezTo>
                  <a:pt x="310108" y="143837"/>
                  <a:pt x="320179" y="140573"/>
                  <a:pt x="329347" y="136684"/>
                </a:cubicBezTo>
                <a:cubicBezTo>
                  <a:pt x="338515" y="132794"/>
                  <a:pt x="347474" y="128210"/>
                  <a:pt x="355600" y="122585"/>
                </a:cubicBezTo>
                <a:lnTo>
                  <a:pt x="355600" y="133281"/>
                </a:lnTo>
                <a:cubicBezTo>
                  <a:pt x="355600" y="151894"/>
                  <a:pt x="333722" y="168354"/>
                  <a:pt x="300038" y="178425"/>
                </a:cubicBezTo>
                <a:close/>
                <a:moveTo>
                  <a:pt x="0" y="166688"/>
                </a:moveTo>
                <a:lnTo>
                  <a:pt x="0" y="155575"/>
                </a:lnTo>
                <a:cubicBezTo>
                  <a:pt x="0" y="124877"/>
                  <a:pt x="59730" y="100013"/>
                  <a:pt x="133350" y="100013"/>
                </a:cubicBezTo>
                <a:cubicBezTo>
                  <a:pt x="206970" y="100013"/>
                  <a:pt x="266700" y="124877"/>
                  <a:pt x="266700" y="155575"/>
                </a:cubicBezTo>
                <a:lnTo>
                  <a:pt x="266700" y="166688"/>
                </a:lnTo>
                <a:cubicBezTo>
                  <a:pt x="266700" y="197386"/>
                  <a:pt x="206970" y="222250"/>
                  <a:pt x="133350" y="222250"/>
                </a:cubicBezTo>
                <a:cubicBezTo>
                  <a:pt x="59730" y="222250"/>
                  <a:pt x="0" y="197386"/>
                  <a:pt x="0" y="166688"/>
                </a:cubicBezTo>
                <a:close/>
                <a:moveTo>
                  <a:pt x="266700" y="233363"/>
                </a:moveTo>
                <a:cubicBezTo>
                  <a:pt x="266700" y="264061"/>
                  <a:pt x="206970" y="288925"/>
                  <a:pt x="133350" y="288925"/>
                </a:cubicBezTo>
                <a:cubicBezTo>
                  <a:pt x="59730" y="288925"/>
                  <a:pt x="0" y="264061"/>
                  <a:pt x="0" y="233363"/>
                </a:cubicBezTo>
                <a:lnTo>
                  <a:pt x="0" y="222667"/>
                </a:lnTo>
                <a:cubicBezTo>
                  <a:pt x="8057" y="228292"/>
                  <a:pt x="17016" y="232876"/>
                  <a:pt x="26253" y="236766"/>
                </a:cubicBezTo>
                <a:cubicBezTo>
                  <a:pt x="55354" y="248920"/>
                  <a:pt x="93276" y="255588"/>
                  <a:pt x="133350" y="255588"/>
                </a:cubicBezTo>
                <a:cubicBezTo>
                  <a:pt x="173424" y="255588"/>
                  <a:pt x="211346" y="248851"/>
                  <a:pt x="240447" y="236766"/>
                </a:cubicBezTo>
                <a:cubicBezTo>
                  <a:pt x="249615" y="232946"/>
                  <a:pt x="258574" y="228292"/>
                  <a:pt x="266700" y="222667"/>
                </a:cubicBezTo>
                <a:lnTo>
                  <a:pt x="266700" y="233363"/>
                </a:lnTo>
                <a:close/>
                <a:moveTo>
                  <a:pt x="266700" y="289342"/>
                </a:moveTo>
                <a:lnTo>
                  <a:pt x="266700" y="300038"/>
                </a:lnTo>
                <a:cubicBezTo>
                  <a:pt x="266700" y="330736"/>
                  <a:pt x="206970" y="355600"/>
                  <a:pt x="133350" y="355600"/>
                </a:cubicBezTo>
                <a:cubicBezTo>
                  <a:pt x="59730" y="355600"/>
                  <a:pt x="0" y="330736"/>
                  <a:pt x="0" y="300038"/>
                </a:cubicBezTo>
                <a:lnTo>
                  <a:pt x="0" y="289342"/>
                </a:lnTo>
                <a:cubicBezTo>
                  <a:pt x="8057" y="294967"/>
                  <a:pt x="17016" y="299551"/>
                  <a:pt x="26253" y="303441"/>
                </a:cubicBezTo>
                <a:cubicBezTo>
                  <a:pt x="55354" y="315595"/>
                  <a:pt x="93276" y="322263"/>
                  <a:pt x="133350" y="322263"/>
                </a:cubicBezTo>
                <a:cubicBezTo>
                  <a:pt x="173424" y="322263"/>
                  <a:pt x="211346" y="315526"/>
                  <a:pt x="240447" y="303441"/>
                </a:cubicBezTo>
                <a:cubicBezTo>
                  <a:pt x="249615" y="299621"/>
                  <a:pt x="258574" y="294967"/>
                  <a:pt x="266700" y="289342"/>
                </a:cubicBezTo>
                <a:close/>
              </a:path>
            </a:pathLst>
          </a:custGeom>
          <a:solidFill>
            <a:srgbClr val="4A4D54"/>
          </a:solidFill>
          <a:ln/>
        </p:spPr>
        <p:txBody>
          <a:bodyPr/>
          <a:p/>
        </p:txBody>
      </p:sp>
      <p:sp>
        <p:nvSpPr>
          <p:cNvPr id="31" name="Text 29"/>
          <p:cNvSpPr/>
          <p:nvPr/>
        </p:nvSpPr>
        <p:spPr>
          <a:xfrm>
            <a:off x="11531600" y="6070600"/>
            <a:ext cx="3683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Gold &amp; Commodities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1049000" y="6540500"/>
            <a:ext cx="4191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Physical commodity trade finance and gold trading operations.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762000" y="7937500"/>
            <a:ext cx="14732000" cy="317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400" i="1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All additional opportunities fall under JV collaboration rights and are evaluated case-by-case.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445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 · STRATEGIC VISION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762000" y="825500"/>
            <a:ext cx="762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62000" y="1016000"/>
            <a:ext cx="10160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3200" b="1" dirty="0">
                <a:solidFill>
                  <a:srgbClr val="0E0E10"/>
                </a:solidFill>
                <a:latin typeface="QuattrocentoSans" pitchFamily="34" charset="0"/>
                <a:ea typeface="QuattrocentoSans" pitchFamily="34" charset="-122"/>
                <a:cs typeface="QuattrocentoSans" pitchFamily="34" charset="-120"/>
              </a:rPr>
              <a:t>Strategic Vision &amp; Key Principles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62000" y="1841500"/>
            <a:ext cx="254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STRATEGIC VISION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62000" y="2222500"/>
            <a:ext cx="14732000" cy="2159000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143000" y="2413000"/>
            <a:ext cx="508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714500" y="2413000"/>
            <a:ext cx="5588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Establish first-mover advantage in Vietnam cannabis — securing a position before the market formalizes.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128000" y="2413000"/>
            <a:ext cx="508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699500" y="2413000"/>
            <a:ext cx="6350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Potentially secure exclusive or dominant market position through early regulatory engagement.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43000" y="3365500"/>
            <a:ext cx="508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714500" y="3429000"/>
            <a:ext cx="5588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Build full-spectrum infrastructure for licensing, compliance, production, and distribution.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128000" y="3365500"/>
            <a:ext cx="508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699500" y="3429000"/>
            <a:ext cx="6350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Expand into multi-sector national infrastructure opportunities beyond cannabis.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62000" y="4762500"/>
            <a:ext cx="254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PRINCIPLES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62000" y="5207000"/>
            <a:ext cx="7048500" cy="1397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762000" y="5207000"/>
            <a:ext cx="50800" cy="13970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1108075" y="5461000"/>
            <a:ext cx="247650" cy="330200"/>
          </a:xfrm>
          <a:custGeom>
            <a:avLst/>
            <a:gdLst/>
            <a:ahLst/>
            <a:cxnLst/>
            <a:rect l="l" t="t" r="r" b="b"/>
            <a:pathLst>
              <a:path w="247650" h="330200">
                <a:moveTo>
                  <a:pt x="20638" y="0"/>
                </a:moveTo>
                <a:cubicBezTo>
                  <a:pt x="9222" y="0"/>
                  <a:pt x="0" y="9222"/>
                  <a:pt x="0" y="20638"/>
                </a:cubicBezTo>
                <a:cubicBezTo>
                  <a:pt x="0" y="32053"/>
                  <a:pt x="9222" y="41275"/>
                  <a:pt x="20638" y="41275"/>
                </a:cubicBezTo>
                <a:lnTo>
                  <a:pt x="20638" y="48369"/>
                </a:lnTo>
                <a:cubicBezTo>
                  <a:pt x="20638" y="75714"/>
                  <a:pt x="31537" y="101962"/>
                  <a:pt x="50884" y="121310"/>
                </a:cubicBezTo>
                <a:lnTo>
                  <a:pt x="94675" y="165100"/>
                </a:lnTo>
                <a:lnTo>
                  <a:pt x="50884" y="208890"/>
                </a:lnTo>
                <a:cubicBezTo>
                  <a:pt x="31537" y="228238"/>
                  <a:pt x="20638" y="254486"/>
                  <a:pt x="20638" y="281831"/>
                </a:cubicBezTo>
                <a:lnTo>
                  <a:pt x="20638" y="288925"/>
                </a:lnTo>
                <a:cubicBezTo>
                  <a:pt x="9222" y="288925"/>
                  <a:pt x="0" y="298147"/>
                  <a:pt x="0" y="309563"/>
                </a:cubicBezTo>
                <a:cubicBezTo>
                  <a:pt x="0" y="320978"/>
                  <a:pt x="9222" y="330200"/>
                  <a:pt x="20638" y="330200"/>
                </a:cubicBezTo>
                <a:lnTo>
                  <a:pt x="227013" y="330200"/>
                </a:lnTo>
                <a:cubicBezTo>
                  <a:pt x="238428" y="330200"/>
                  <a:pt x="247650" y="320978"/>
                  <a:pt x="247650" y="309563"/>
                </a:cubicBezTo>
                <a:cubicBezTo>
                  <a:pt x="247650" y="298147"/>
                  <a:pt x="238428" y="288925"/>
                  <a:pt x="227013" y="288925"/>
                </a:cubicBezTo>
                <a:lnTo>
                  <a:pt x="227013" y="281831"/>
                </a:lnTo>
                <a:cubicBezTo>
                  <a:pt x="227013" y="254486"/>
                  <a:pt x="216113" y="228238"/>
                  <a:pt x="196766" y="208890"/>
                </a:cubicBezTo>
                <a:lnTo>
                  <a:pt x="152975" y="165100"/>
                </a:lnTo>
                <a:lnTo>
                  <a:pt x="196766" y="121310"/>
                </a:lnTo>
                <a:cubicBezTo>
                  <a:pt x="216113" y="101962"/>
                  <a:pt x="227013" y="75714"/>
                  <a:pt x="227013" y="48369"/>
                </a:cubicBezTo>
                <a:lnTo>
                  <a:pt x="227013" y="41275"/>
                </a:lnTo>
                <a:cubicBezTo>
                  <a:pt x="238428" y="41275"/>
                  <a:pt x="247650" y="32053"/>
                  <a:pt x="247650" y="20637"/>
                </a:cubicBezTo>
                <a:cubicBezTo>
                  <a:pt x="247650" y="9222"/>
                  <a:pt x="238428" y="0"/>
                  <a:pt x="227013" y="0"/>
                </a:cubicBezTo>
                <a:lnTo>
                  <a:pt x="20638" y="0"/>
                </a:lnTo>
                <a:close/>
                <a:moveTo>
                  <a:pt x="61912" y="48369"/>
                </a:moveTo>
                <a:lnTo>
                  <a:pt x="61912" y="41275"/>
                </a:lnTo>
                <a:lnTo>
                  <a:pt x="185738" y="41275"/>
                </a:lnTo>
                <a:lnTo>
                  <a:pt x="185738" y="48369"/>
                </a:lnTo>
                <a:cubicBezTo>
                  <a:pt x="185738" y="60623"/>
                  <a:pt x="182126" y="72489"/>
                  <a:pt x="175419" y="82550"/>
                </a:cubicBezTo>
                <a:lnTo>
                  <a:pt x="72231" y="82550"/>
                </a:lnTo>
                <a:cubicBezTo>
                  <a:pt x="65589" y="72489"/>
                  <a:pt x="61912" y="60623"/>
                  <a:pt x="61912" y="48369"/>
                </a:cubicBezTo>
                <a:close/>
                <a:moveTo>
                  <a:pt x="72231" y="247650"/>
                </a:moveTo>
                <a:cubicBezTo>
                  <a:pt x="74488" y="244232"/>
                  <a:pt x="77133" y="241007"/>
                  <a:pt x="80035" y="238041"/>
                </a:cubicBezTo>
                <a:lnTo>
                  <a:pt x="123825" y="194250"/>
                </a:lnTo>
                <a:lnTo>
                  <a:pt x="167615" y="238041"/>
                </a:lnTo>
                <a:cubicBezTo>
                  <a:pt x="170582" y="241007"/>
                  <a:pt x="173162" y="244232"/>
                  <a:pt x="175483" y="247650"/>
                </a:cubicBezTo>
                <a:lnTo>
                  <a:pt x="72231" y="247650"/>
                </a:ln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1524000" y="5435600"/>
            <a:ext cx="5969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Long-term Alignment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24000" y="5816600"/>
            <a:ext cx="5969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Long-term alignment over short-term equity gains. Patient capital for patient growth.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445500" y="5207000"/>
            <a:ext cx="7048500" cy="1397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8445500" y="5207000"/>
            <a:ext cx="50800" cy="13970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8750300" y="5461000"/>
            <a:ext cx="330200" cy="330200"/>
          </a:xfrm>
          <a:custGeom>
            <a:avLst/>
            <a:gdLst/>
            <a:ahLst/>
            <a:cxnLst/>
            <a:rect l="l" t="t" r="r" b="b"/>
            <a:pathLst>
              <a:path w="330200" h="330200">
                <a:moveTo>
                  <a:pt x="20638" y="41275"/>
                </a:moveTo>
                <a:cubicBezTo>
                  <a:pt x="9222" y="41275"/>
                  <a:pt x="0" y="50497"/>
                  <a:pt x="0" y="61912"/>
                </a:cubicBezTo>
                <a:cubicBezTo>
                  <a:pt x="0" y="73328"/>
                  <a:pt x="9222" y="82550"/>
                  <a:pt x="20638" y="82550"/>
                </a:cubicBezTo>
                <a:lnTo>
                  <a:pt x="76552" y="82550"/>
                </a:lnTo>
                <a:cubicBezTo>
                  <a:pt x="84485" y="100801"/>
                  <a:pt x="102672" y="113506"/>
                  <a:pt x="123825" y="113506"/>
                </a:cubicBezTo>
                <a:cubicBezTo>
                  <a:pt x="144978" y="113506"/>
                  <a:pt x="163165" y="100801"/>
                  <a:pt x="171098" y="82550"/>
                </a:cubicBezTo>
                <a:lnTo>
                  <a:pt x="309563" y="82550"/>
                </a:lnTo>
                <a:cubicBezTo>
                  <a:pt x="320978" y="82550"/>
                  <a:pt x="330200" y="73328"/>
                  <a:pt x="330200" y="61912"/>
                </a:cubicBezTo>
                <a:cubicBezTo>
                  <a:pt x="330200" y="50497"/>
                  <a:pt x="320978" y="41275"/>
                  <a:pt x="309563" y="41275"/>
                </a:cubicBezTo>
                <a:lnTo>
                  <a:pt x="171098" y="41275"/>
                </a:lnTo>
                <a:cubicBezTo>
                  <a:pt x="163165" y="23024"/>
                  <a:pt x="144978" y="10319"/>
                  <a:pt x="123825" y="10319"/>
                </a:cubicBezTo>
                <a:cubicBezTo>
                  <a:pt x="102672" y="10319"/>
                  <a:pt x="84485" y="23024"/>
                  <a:pt x="76552" y="41275"/>
                </a:cubicBezTo>
                <a:lnTo>
                  <a:pt x="20638" y="41275"/>
                </a:lnTo>
                <a:close/>
                <a:moveTo>
                  <a:pt x="20638" y="144463"/>
                </a:moveTo>
                <a:cubicBezTo>
                  <a:pt x="9222" y="144463"/>
                  <a:pt x="0" y="153685"/>
                  <a:pt x="0" y="165100"/>
                </a:cubicBezTo>
                <a:cubicBezTo>
                  <a:pt x="0" y="176515"/>
                  <a:pt x="9222" y="185738"/>
                  <a:pt x="20638" y="185738"/>
                </a:cubicBezTo>
                <a:lnTo>
                  <a:pt x="179740" y="185738"/>
                </a:lnTo>
                <a:cubicBezTo>
                  <a:pt x="187672" y="203989"/>
                  <a:pt x="205859" y="216694"/>
                  <a:pt x="227013" y="216694"/>
                </a:cubicBezTo>
                <a:cubicBezTo>
                  <a:pt x="248166" y="216694"/>
                  <a:pt x="266353" y="203989"/>
                  <a:pt x="274285" y="185738"/>
                </a:cubicBezTo>
                <a:lnTo>
                  <a:pt x="309563" y="185738"/>
                </a:lnTo>
                <a:cubicBezTo>
                  <a:pt x="320978" y="185738"/>
                  <a:pt x="330200" y="176515"/>
                  <a:pt x="330200" y="165100"/>
                </a:cubicBezTo>
                <a:cubicBezTo>
                  <a:pt x="330200" y="153685"/>
                  <a:pt x="320978" y="144463"/>
                  <a:pt x="309563" y="144463"/>
                </a:cubicBezTo>
                <a:lnTo>
                  <a:pt x="274285" y="144463"/>
                </a:lnTo>
                <a:cubicBezTo>
                  <a:pt x="266353" y="126211"/>
                  <a:pt x="248166" y="113506"/>
                  <a:pt x="227013" y="113506"/>
                </a:cubicBezTo>
                <a:cubicBezTo>
                  <a:pt x="205859" y="113506"/>
                  <a:pt x="187672" y="126211"/>
                  <a:pt x="179740" y="144463"/>
                </a:cubicBezTo>
                <a:lnTo>
                  <a:pt x="20638" y="144463"/>
                </a:lnTo>
                <a:close/>
                <a:moveTo>
                  <a:pt x="20638" y="247650"/>
                </a:moveTo>
                <a:cubicBezTo>
                  <a:pt x="9222" y="247650"/>
                  <a:pt x="0" y="256872"/>
                  <a:pt x="0" y="268288"/>
                </a:cubicBezTo>
                <a:cubicBezTo>
                  <a:pt x="0" y="279703"/>
                  <a:pt x="9222" y="288925"/>
                  <a:pt x="20638" y="288925"/>
                </a:cubicBezTo>
                <a:lnTo>
                  <a:pt x="55915" y="288925"/>
                </a:lnTo>
                <a:cubicBezTo>
                  <a:pt x="63847" y="307176"/>
                  <a:pt x="82034" y="319881"/>
                  <a:pt x="103188" y="319881"/>
                </a:cubicBezTo>
                <a:cubicBezTo>
                  <a:pt x="124341" y="319881"/>
                  <a:pt x="142528" y="307176"/>
                  <a:pt x="150460" y="288925"/>
                </a:cubicBezTo>
                <a:lnTo>
                  <a:pt x="309563" y="288925"/>
                </a:lnTo>
                <a:cubicBezTo>
                  <a:pt x="320978" y="288925"/>
                  <a:pt x="330200" y="279703"/>
                  <a:pt x="330200" y="268288"/>
                </a:cubicBezTo>
                <a:cubicBezTo>
                  <a:pt x="330200" y="256872"/>
                  <a:pt x="320978" y="247650"/>
                  <a:pt x="309563" y="247650"/>
                </a:cubicBezTo>
                <a:lnTo>
                  <a:pt x="150460" y="247650"/>
                </a:lnTo>
                <a:cubicBezTo>
                  <a:pt x="142528" y="229399"/>
                  <a:pt x="124341" y="216694"/>
                  <a:pt x="103188" y="216694"/>
                </a:cubicBezTo>
                <a:cubicBezTo>
                  <a:pt x="82034" y="216694"/>
                  <a:pt x="63847" y="229399"/>
                  <a:pt x="55915" y="247650"/>
                </a:cubicBezTo>
                <a:lnTo>
                  <a:pt x="20638" y="247650"/>
                </a:ln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9207500" y="5435600"/>
            <a:ext cx="5969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Structural Flexibility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9207500" y="5816600"/>
            <a:ext cx="5969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Flexibility in structure to match government requirements and evolving regulations.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762000" y="6921500"/>
            <a:ext cx="7048500" cy="1397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762000" y="6921500"/>
            <a:ext cx="50800" cy="13970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1046163" y="7175500"/>
            <a:ext cx="371475" cy="330200"/>
          </a:xfrm>
          <a:custGeom>
            <a:avLst/>
            <a:gdLst/>
            <a:ahLst/>
            <a:cxnLst/>
            <a:rect l="l" t="t" r="r" b="b"/>
            <a:pathLst>
              <a:path w="371475" h="330200">
                <a:moveTo>
                  <a:pt x="173419" y="54947"/>
                </a:moveTo>
                <a:lnTo>
                  <a:pt x="98222" y="138529"/>
                </a:lnTo>
                <a:cubicBezTo>
                  <a:pt x="95255" y="141818"/>
                  <a:pt x="95384" y="146913"/>
                  <a:pt x="98544" y="150073"/>
                </a:cubicBezTo>
                <a:cubicBezTo>
                  <a:pt x="118214" y="169743"/>
                  <a:pt x="150138" y="169743"/>
                  <a:pt x="169808" y="150073"/>
                </a:cubicBezTo>
                <a:lnTo>
                  <a:pt x="190316" y="129565"/>
                </a:lnTo>
                <a:cubicBezTo>
                  <a:pt x="193025" y="126856"/>
                  <a:pt x="196443" y="125373"/>
                  <a:pt x="199926" y="125115"/>
                </a:cubicBezTo>
                <a:cubicBezTo>
                  <a:pt x="204311" y="124728"/>
                  <a:pt x="208826" y="126211"/>
                  <a:pt x="212179" y="129565"/>
                </a:cubicBezTo>
                <a:lnTo>
                  <a:pt x="326073" y="242491"/>
                </a:lnTo>
                <a:lnTo>
                  <a:pt x="371475" y="206375"/>
                </a:lnTo>
                <a:lnTo>
                  <a:pt x="371475" y="20638"/>
                </a:lnTo>
                <a:lnTo>
                  <a:pt x="299244" y="61912"/>
                </a:lnTo>
                <a:lnTo>
                  <a:pt x="283895" y="51658"/>
                </a:lnTo>
                <a:cubicBezTo>
                  <a:pt x="273705" y="44887"/>
                  <a:pt x="261774" y="41275"/>
                  <a:pt x="249520" y="41275"/>
                </a:cubicBezTo>
                <a:lnTo>
                  <a:pt x="204118" y="41275"/>
                </a:lnTo>
                <a:cubicBezTo>
                  <a:pt x="203408" y="41275"/>
                  <a:pt x="202634" y="41275"/>
                  <a:pt x="201925" y="41339"/>
                </a:cubicBezTo>
                <a:cubicBezTo>
                  <a:pt x="191026" y="41920"/>
                  <a:pt x="180772" y="46821"/>
                  <a:pt x="173419" y="54947"/>
                </a:cubicBezTo>
                <a:close/>
                <a:moveTo>
                  <a:pt x="75198" y="117827"/>
                </a:moveTo>
                <a:lnTo>
                  <a:pt x="144076" y="41275"/>
                </a:lnTo>
                <a:lnTo>
                  <a:pt x="118537" y="41275"/>
                </a:lnTo>
                <a:cubicBezTo>
                  <a:pt x="102091" y="41275"/>
                  <a:pt x="86355" y="47789"/>
                  <a:pt x="74746" y="59397"/>
                </a:cubicBezTo>
                <a:lnTo>
                  <a:pt x="72231" y="61912"/>
                </a:lnTo>
                <a:lnTo>
                  <a:pt x="0" y="20638"/>
                </a:lnTo>
                <a:lnTo>
                  <a:pt x="0" y="206375"/>
                </a:lnTo>
                <a:lnTo>
                  <a:pt x="100866" y="290408"/>
                </a:lnTo>
                <a:cubicBezTo>
                  <a:pt x="115699" y="302791"/>
                  <a:pt x="134402" y="309563"/>
                  <a:pt x="153685" y="309563"/>
                </a:cubicBezTo>
                <a:lnTo>
                  <a:pt x="163810" y="309563"/>
                </a:lnTo>
                <a:lnTo>
                  <a:pt x="159296" y="305048"/>
                </a:lnTo>
                <a:cubicBezTo>
                  <a:pt x="153233" y="298986"/>
                  <a:pt x="153233" y="289183"/>
                  <a:pt x="159296" y="283185"/>
                </a:cubicBezTo>
                <a:cubicBezTo>
                  <a:pt x="165358" y="277187"/>
                  <a:pt x="175161" y="277123"/>
                  <a:pt x="181159" y="283185"/>
                </a:cubicBezTo>
                <a:lnTo>
                  <a:pt x="207600" y="309627"/>
                </a:lnTo>
                <a:lnTo>
                  <a:pt x="213405" y="309627"/>
                </a:lnTo>
                <a:cubicBezTo>
                  <a:pt x="225723" y="309627"/>
                  <a:pt x="237783" y="306854"/>
                  <a:pt x="248746" y="301694"/>
                </a:cubicBezTo>
                <a:lnTo>
                  <a:pt x="231527" y="284411"/>
                </a:lnTo>
                <a:cubicBezTo>
                  <a:pt x="225465" y="278348"/>
                  <a:pt x="225465" y="268545"/>
                  <a:pt x="231527" y="262548"/>
                </a:cubicBezTo>
                <a:cubicBezTo>
                  <a:pt x="237589" y="256550"/>
                  <a:pt x="247392" y="256485"/>
                  <a:pt x="253390" y="262548"/>
                </a:cubicBezTo>
                <a:lnTo>
                  <a:pt x="274027" y="283185"/>
                </a:lnTo>
                <a:lnTo>
                  <a:pt x="285313" y="271899"/>
                </a:lnTo>
                <a:cubicBezTo>
                  <a:pt x="291053" y="266159"/>
                  <a:pt x="292730" y="257840"/>
                  <a:pt x="290215" y="250552"/>
                </a:cubicBezTo>
                <a:lnTo>
                  <a:pt x="201280" y="162327"/>
                </a:lnTo>
                <a:lnTo>
                  <a:pt x="191671" y="171936"/>
                </a:lnTo>
                <a:cubicBezTo>
                  <a:pt x="159876" y="203731"/>
                  <a:pt x="108411" y="203731"/>
                  <a:pt x="76617" y="171936"/>
                </a:cubicBezTo>
                <a:cubicBezTo>
                  <a:pt x="61784" y="157103"/>
                  <a:pt x="61203" y="133305"/>
                  <a:pt x="75198" y="117763"/>
                </a:cubicBezTo>
                <a:close/>
              </a:path>
            </a:pathLst>
          </a:custGeom>
          <a:solidFill>
            <a:srgbClr val="C9A961"/>
          </a:solidFill>
          <a:ln/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1524000" y="7150100"/>
            <a:ext cx="5969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Exclusive Collaboration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524000" y="7556500"/>
            <a:ext cx="5969000" cy="6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Exclusive collaboration in Vietnam — shared pipeline, unified front, no fragmentation.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8445500" y="6921500"/>
            <a:ext cx="7048500" cy="1397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8445500" y="6921500"/>
            <a:ext cx="50800" cy="13970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8750300" y="7175500"/>
            <a:ext cx="330200" cy="330200"/>
          </a:xfrm>
          <a:custGeom>
            <a:avLst/>
            <a:gdLst/>
            <a:ahLst/>
            <a:cxnLst/>
            <a:rect l="l" t="t" r="r" b="b"/>
            <a:pathLst>
              <a:path w="330200" h="330200">
                <a:moveTo>
                  <a:pt x="41275" y="41275"/>
                </a:moveTo>
                <a:cubicBezTo>
                  <a:pt x="41275" y="29860"/>
                  <a:pt x="32053" y="20638"/>
                  <a:pt x="20638" y="20638"/>
                </a:cubicBezTo>
                <a:cubicBezTo>
                  <a:pt x="9222" y="20638"/>
                  <a:pt x="0" y="29860"/>
                  <a:pt x="0" y="41275"/>
                </a:cubicBezTo>
                <a:lnTo>
                  <a:pt x="0" y="257969"/>
                </a:lnTo>
                <a:cubicBezTo>
                  <a:pt x="0" y="286474"/>
                  <a:pt x="23088" y="309563"/>
                  <a:pt x="51594" y="309563"/>
                </a:cubicBezTo>
                <a:lnTo>
                  <a:pt x="309563" y="309563"/>
                </a:lnTo>
                <a:cubicBezTo>
                  <a:pt x="320978" y="309563"/>
                  <a:pt x="330200" y="300340"/>
                  <a:pt x="330200" y="288925"/>
                </a:cubicBezTo>
                <a:cubicBezTo>
                  <a:pt x="330200" y="277510"/>
                  <a:pt x="320978" y="268288"/>
                  <a:pt x="309563" y="268288"/>
                </a:cubicBezTo>
                <a:lnTo>
                  <a:pt x="51594" y="268288"/>
                </a:lnTo>
                <a:cubicBezTo>
                  <a:pt x="45918" y="268288"/>
                  <a:pt x="41275" y="263644"/>
                  <a:pt x="41275" y="257969"/>
                </a:cubicBezTo>
                <a:lnTo>
                  <a:pt x="41275" y="41275"/>
                </a:lnTo>
                <a:close/>
                <a:moveTo>
                  <a:pt x="303500" y="97125"/>
                </a:moveTo>
                <a:cubicBezTo>
                  <a:pt x="311562" y="89064"/>
                  <a:pt x="311562" y="75972"/>
                  <a:pt x="303500" y="67910"/>
                </a:cubicBezTo>
                <a:cubicBezTo>
                  <a:pt x="295439" y="59849"/>
                  <a:pt x="282347" y="59849"/>
                  <a:pt x="274285" y="67910"/>
                </a:cubicBezTo>
                <a:lnTo>
                  <a:pt x="206375" y="135885"/>
                </a:lnTo>
                <a:lnTo>
                  <a:pt x="169356" y="98931"/>
                </a:lnTo>
                <a:cubicBezTo>
                  <a:pt x="161295" y="90869"/>
                  <a:pt x="148203" y="90869"/>
                  <a:pt x="140142" y="98931"/>
                </a:cubicBezTo>
                <a:lnTo>
                  <a:pt x="78229" y="160844"/>
                </a:lnTo>
                <a:cubicBezTo>
                  <a:pt x="70168" y="168905"/>
                  <a:pt x="70168" y="181997"/>
                  <a:pt x="78229" y="190058"/>
                </a:cubicBezTo>
                <a:cubicBezTo>
                  <a:pt x="86291" y="198120"/>
                  <a:pt x="99382" y="198120"/>
                  <a:pt x="107444" y="190058"/>
                </a:cubicBezTo>
                <a:lnTo>
                  <a:pt x="154781" y="142721"/>
                </a:lnTo>
                <a:lnTo>
                  <a:pt x="191800" y="179740"/>
                </a:lnTo>
                <a:cubicBezTo>
                  <a:pt x="199861" y="187801"/>
                  <a:pt x="212953" y="187801"/>
                  <a:pt x="221015" y="179740"/>
                </a:cubicBezTo>
                <a:lnTo>
                  <a:pt x="303565" y="97190"/>
                </a:lnTo>
                <a:close/>
              </a:path>
            </a:pathLst>
          </a:custGeom>
          <a:solidFill>
            <a:srgbClr val="C9A961"/>
          </a:solidFill>
          <a:ln/>
        </p:spPr>
        <p:txBody>
          <a:bodyPr/>
          <a:p/>
        </p:txBody>
      </p:sp>
      <p:sp>
        <p:nvSpPr>
          <p:cNvPr id="34" name="Text 32"/>
          <p:cNvSpPr/>
          <p:nvPr/>
        </p:nvSpPr>
        <p:spPr>
          <a:xfrm>
            <a:off x="9207500" y="7150100"/>
            <a:ext cx="5969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Shared Upside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9207500" y="7556500"/>
            <a:ext cx="5969000" cy="6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Shared upside across multiple verticals — cannabis, alcohol compliance, and beyond.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445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 · STRATEGIC VISION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762000" y="825500"/>
            <a:ext cx="762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62000" y="1016000"/>
            <a:ext cx="7620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3200" b="1" dirty="0">
                <a:solidFill>
                  <a:srgbClr val="0E0E10"/>
                </a:solidFill>
                <a:latin typeface="QuattrocentoSans" pitchFamily="34" charset="0"/>
                <a:ea typeface="QuattrocentoSans" pitchFamily="34" charset="-122"/>
                <a:cs typeface="QuattrocentoSans" pitchFamily="34" charset="-120"/>
              </a:rPr>
              <a:t>Next Steps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2032000" y="2032000"/>
            <a:ext cx="12192000" cy="254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1930400" y="1943100"/>
            <a:ext cx="203200" cy="203200"/>
          </a:xfrm>
          <a:prstGeom prst="ellipse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762000" y="1651000"/>
            <a:ext cx="254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1F8E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PHASE 1 · IMMEDIATE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62000" y="2349500"/>
            <a:ext cx="4064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Confirm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62000" y="2794000"/>
            <a:ext cx="4064000" cy="139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JV structure (Project vs Trust)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Exclusivity terms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Governance model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010400" y="1943100"/>
            <a:ext cx="203200" cy="203200"/>
          </a:xfrm>
          <a:prstGeom prst="ellipse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5842000" y="1651000"/>
            <a:ext cx="2794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C9A96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PHASE 2 · SHORT-TERM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842000" y="2349500"/>
            <a:ext cx="4064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Define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842000" y="2794000"/>
            <a:ext cx="4064000" cy="139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Initial deal pipeline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Government engagement strategy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Advisory scope deliverables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12090400" y="1943100"/>
            <a:ext cx="203200" cy="203200"/>
          </a:xfrm>
          <a:prstGeom prst="ellipse">
            <a:avLst/>
          </a:prstGeom>
          <a:solidFill>
            <a:srgbClr val="4A4D54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10922000" y="1651000"/>
            <a:ext cx="254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PHASE 3 · EXECUTION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0922000" y="2349500"/>
            <a:ext cx="4572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Draft &amp; Execute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22000" y="2794000"/>
            <a:ext cx="4572000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JV Agreement (Phase 1)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Framework for Operating Company participation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Immediate advisory commencement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62000" y="4572000"/>
            <a:ext cx="14732000" cy="12700"/>
          </a:xfrm>
          <a:prstGeom prst="rect">
            <a:avLst/>
          </a:prstGeom>
          <a:solidFill>
            <a:srgbClr val="D5D0C8"/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762000" y="4953000"/>
            <a:ext cx="14732000" cy="2921000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1143000" y="5143500"/>
            <a:ext cx="3175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7A7A7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EXECUTION PATHWAY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143000" y="5397500"/>
            <a:ext cx="13970000" cy="234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70000"/>
              </a:lnSpc>
            </a:pPr>
            <a:r>
              <a:rPr lang="en-US" sz="17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recommended pathway begins with a </a:t>
            </a:r>
            <a:pPr>
              <a:lnSpc>
                <a:spcPct val="170000"/>
              </a:lnSpc>
            </a:pPr>
            <a:r>
              <a:rPr lang="en-US" sz="1700" b="1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Project-Based JV</a:t>
            </a:r>
            <a:pPr>
              <a:lnSpc>
                <a:spcPct val="170000"/>
              </a:lnSpc>
            </a:pPr>
            <a:r>
              <a:rPr lang="en-US" sz="17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for immediate execution, converting to a </a:t>
            </a:r>
            <a:pPr>
              <a:lnSpc>
                <a:spcPct val="170000"/>
              </a:lnSpc>
            </a:pPr>
            <a:r>
              <a:rPr lang="en-US" sz="1700" b="1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Formal JV Trust</a:t>
            </a:r>
            <a:pPr>
              <a:lnSpc>
                <a:spcPct val="170000"/>
              </a:lnSpc>
            </a:pPr>
            <a:r>
              <a:rPr lang="en-US" sz="17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as the government engagement matures and the operating company structure becomes clearer.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000"/>
              </a:spcBef>
            </a:pPr>
            <a:r>
              <a:rPr lang="en-US" sz="17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Phase 1 advisory work commences upon JV agreement signature. The JV builds regulatory pathways, engages government stakeholders, and prepares the formation of the licensed operating company — positioning BloomBridge for </a:t>
            </a:r>
            <a:pPr>
              <a:lnSpc>
                <a:spcPct val="170000"/>
              </a:lnSpc>
              <a:spcBef>
                <a:spcPts val="1000"/>
              </a:spcBef>
            </a:pPr>
            <a:r>
              <a:rPr lang="en-US" sz="1700" b="1" dirty="0">
                <a:solidFill>
                  <a:srgbClr val="C9A96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20–35% equity participation</a:t>
            </a:r>
            <a:pPr>
              <a:lnSpc>
                <a:spcPct val="170000"/>
              </a:lnSpc>
              <a:spcBef>
                <a:spcPts val="1000"/>
              </a:spcBef>
            </a:pPr>
            <a:r>
              <a:rPr lang="en-US" sz="17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in a nationally significant cannabis enterprise.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E0E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256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048000" y="2794000"/>
            <a:ext cx="10160000" cy="889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4800" b="1" spc="300" kern="0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Cultivating Success.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175500" y="3873500"/>
            <a:ext cx="1905000" cy="254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3683000" y="4127500"/>
            <a:ext cx="889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solidFill>
                  <a:srgbClr val="9A9A9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structure beneath the brands.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318000" y="5334000"/>
            <a:ext cx="762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00" b="1" spc="400" kern="0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BLOOMBRIDGE GROUP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588000" y="5905500"/>
            <a:ext cx="5080000" cy="317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400" u="sng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  <a:hlinkClick r:id="rId1" tooltip="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bloombridge.group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588000" y="7620000"/>
            <a:ext cx="508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200" spc="300" kern="0" dirty="0">
                <a:solidFill>
                  <a:srgbClr val="5A5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CONFIDENTIAL · 2026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588000" y="8001000"/>
            <a:ext cx="508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1300" dirty="0">
                <a:solidFill>
                  <a:srgbClr val="5A5A5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 — Vietnam Strategic JV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6350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TABLE OF CONTENTS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762000" y="1143000"/>
            <a:ext cx="5080000" cy="952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6400" b="1" spc="400" kern="0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CONTENTS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62000" y="2222500"/>
            <a:ext cx="1016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62000" y="3556000"/>
            <a:ext cx="889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651000" y="3581400"/>
            <a:ext cx="508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OVERVIEW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651000" y="3987800"/>
            <a:ext cx="508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Joint Venture scope and strategic intent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62000" y="4572000"/>
            <a:ext cx="7112000" cy="12700"/>
          </a:xfrm>
          <a:prstGeom prst="rect">
            <a:avLst/>
          </a:prstGeom>
          <a:solidFill>
            <a:srgbClr val="D5D0C8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762000" y="4953000"/>
            <a:ext cx="889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651000" y="4978400"/>
            <a:ext cx="508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STRUCTURE &amp; GOVERNANCE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651000" y="5384800"/>
            <a:ext cx="5715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Phase 1 Advisory JV, exclusivity, structural options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62000" y="5969000"/>
            <a:ext cx="7112000" cy="12700"/>
          </a:xfrm>
          <a:prstGeom prst="rect">
            <a:avLst/>
          </a:prstGeom>
          <a:solidFill>
            <a:srgbClr val="D5D0C8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8382000" y="3556000"/>
            <a:ext cx="889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271000" y="3581400"/>
            <a:ext cx="508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OPERATING COMPANY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271000" y="3987800"/>
            <a:ext cx="508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Phase 2 formation and equity participation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382000" y="4572000"/>
            <a:ext cx="7112000" cy="12700"/>
          </a:xfrm>
          <a:prstGeom prst="rect">
            <a:avLst/>
          </a:prstGeom>
          <a:solidFill>
            <a:srgbClr val="D5D0C8"/>
          </a:solidFill>
          <a:ln/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8382000" y="4953000"/>
            <a:ext cx="889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271000" y="4978400"/>
            <a:ext cx="508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STRATEGIC VISION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271000" y="5384800"/>
            <a:ext cx="5715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ct val="10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Expanded scope, key principles, next steps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8382000" y="5969000"/>
            <a:ext cx="7112000" cy="12700"/>
          </a:xfrm>
          <a:prstGeom prst="rect">
            <a:avLst/>
          </a:prstGeom>
          <a:solidFill>
            <a:srgbClr val="D5D0C8"/>
          </a:solidFill>
          <a:ln/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www.shutterstock.com/shutterstock/videos/3998405951/thumb/1.jpg?ip=x480">    </p:cNvPr>
          <p:cNvPicPr>
            <a:picLocks noChangeAspect="1"/>
          </p:cNvPicPr>
          <p:nvPr/>
        </p:nvPicPr>
        <p:blipFill>
          <a:blip r:embed="rId1"/>
          <a:srcRect l="3148" r="3148" t="0" b="0"/>
          <a:stretch/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gradFill rotWithShape="1" flip="none">
            <a:gsLst>
              <a:gs pos="0">
                <a:srgbClr val="0E0E10">
                  <a:alpha val="90000"/>
                </a:srgbClr>
              </a:gs>
              <a:gs pos="60000">
                <a:srgbClr val="0E0E10">
                  <a:alpha val="80000"/>
                </a:srgbClr>
              </a:gs>
              <a:gs pos="100000">
                <a:srgbClr val="0E0E10">
                  <a:alpha val="70000"/>
                </a:srgbClr>
              </a:gs>
            </a:gsLst>
            <a:lin ang="5400000" scaled="1"/>
          </a:gra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4" name="Text 1"/>
          <p:cNvSpPr/>
          <p:nvPr/>
        </p:nvSpPr>
        <p:spPr>
          <a:xfrm>
            <a:off x="762000" y="2540000"/>
            <a:ext cx="2540000" cy="1016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2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762000" y="3746500"/>
            <a:ext cx="1016000" cy="381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762000" y="4000500"/>
            <a:ext cx="10160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000" b="1" spc="500" kern="0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OVERVIEW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62000" y="4826000"/>
            <a:ext cx="88900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9A9A9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 long-term, exclusive collaboration in Vietnam across cannabis and adjacent high-value sectors.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62000" y="8509000"/>
            <a:ext cx="508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6A6A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44500"/>
            <a:ext cx="3175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01 · OVERVIEW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762000" y="825500"/>
            <a:ext cx="762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62000" y="1016000"/>
            <a:ext cx="8890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3400" b="1" dirty="0">
                <a:solidFill>
                  <a:srgbClr val="0E0E10"/>
                </a:solidFill>
                <a:latin typeface="QuattrocentoSans" pitchFamily="34" charset="0"/>
                <a:ea typeface="QuattrocentoSans" pitchFamily="34" charset="-122"/>
                <a:cs typeface="QuattrocentoSans" pitchFamily="34" charset="-120"/>
              </a:rPr>
              <a:t>JV Overview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62000" y="1714500"/>
            <a:ext cx="8890000" cy="14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Trust and Indo Trust form a strategic Joint Venture to develop the cannabis industry in Vietnam — advising, structuring, and positioning for equity in a licensed operating company.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073150" y="3302000"/>
            <a:ext cx="342900" cy="457200"/>
          </a:xfrm>
          <a:custGeom>
            <a:avLst/>
            <a:gdLst/>
            <a:ahLst/>
            <a:cxnLst/>
            <a:rect l="l" t="t" r="r" b="b"/>
            <a:pathLst>
              <a:path w="342900" h="457200">
                <a:moveTo>
                  <a:pt x="57150" y="0"/>
                </a:moveTo>
                <a:cubicBezTo>
                  <a:pt x="25628" y="0"/>
                  <a:pt x="0" y="25628"/>
                  <a:pt x="0" y="57150"/>
                </a:cubicBezTo>
                <a:lnTo>
                  <a:pt x="0" y="400050"/>
                </a:lnTo>
                <a:cubicBezTo>
                  <a:pt x="0" y="431572"/>
                  <a:pt x="25628" y="457200"/>
                  <a:pt x="57150" y="457200"/>
                </a:cubicBezTo>
                <a:lnTo>
                  <a:pt x="285750" y="457200"/>
                </a:lnTo>
                <a:cubicBezTo>
                  <a:pt x="317272" y="457200"/>
                  <a:pt x="342900" y="431572"/>
                  <a:pt x="342900" y="400050"/>
                </a:cubicBezTo>
                <a:lnTo>
                  <a:pt x="342900" y="57150"/>
                </a:lnTo>
                <a:cubicBezTo>
                  <a:pt x="342900" y="25628"/>
                  <a:pt x="317272" y="0"/>
                  <a:pt x="285750" y="0"/>
                </a:cubicBezTo>
                <a:lnTo>
                  <a:pt x="57150" y="0"/>
                </a:lnTo>
                <a:close/>
                <a:moveTo>
                  <a:pt x="157163" y="314325"/>
                </a:moveTo>
                <a:lnTo>
                  <a:pt x="185738" y="314325"/>
                </a:lnTo>
                <a:cubicBezTo>
                  <a:pt x="201543" y="314325"/>
                  <a:pt x="214313" y="327094"/>
                  <a:pt x="214313" y="342900"/>
                </a:cubicBezTo>
                <a:lnTo>
                  <a:pt x="214313" y="414338"/>
                </a:lnTo>
                <a:lnTo>
                  <a:pt x="128588" y="414338"/>
                </a:lnTo>
                <a:lnTo>
                  <a:pt x="128588" y="342900"/>
                </a:lnTo>
                <a:cubicBezTo>
                  <a:pt x="128588" y="327094"/>
                  <a:pt x="141357" y="314325"/>
                  <a:pt x="157163" y="314325"/>
                </a:cubicBezTo>
                <a:close/>
                <a:moveTo>
                  <a:pt x="85725" y="100013"/>
                </a:moveTo>
                <a:cubicBezTo>
                  <a:pt x="85725" y="92154"/>
                  <a:pt x="92154" y="85725"/>
                  <a:pt x="100013" y="85725"/>
                </a:cubicBezTo>
                <a:lnTo>
                  <a:pt x="128588" y="85725"/>
                </a:lnTo>
                <a:cubicBezTo>
                  <a:pt x="136446" y="85725"/>
                  <a:pt x="142875" y="92154"/>
                  <a:pt x="142875" y="100013"/>
                </a:cubicBezTo>
                <a:lnTo>
                  <a:pt x="142875" y="128588"/>
                </a:lnTo>
                <a:cubicBezTo>
                  <a:pt x="142875" y="136446"/>
                  <a:pt x="136446" y="142875"/>
                  <a:pt x="128588" y="142875"/>
                </a:cubicBezTo>
                <a:lnTo>
                  <a:pt x="100013" y="142875"/>
                </a:lnTo>
                <a:cubicBezTo>
                  <a:pt x="92154" y="142875"/>
                  <a:pt x="85725" y="136446"/>
                  <a:pt x="85725" y="128588"/>
                </a:cubicBezTo>
                <a:lnTo>
                  <a:pt x="85725" y="100013"/>
                </a:lnTo>
                <a:close/>
                <a:moveTo>
                  <a:pt x="214313" y="85725"/>
                </a:moveTo>
                <a:lnTo>
                  <a:pt x="242888" y="85725"/>
                </a:lnTo>
                <a:cubicBezTo>
                  <a:pt x="250746" y="85725"/>
                  <a:pt x="257175" y="92154"/>
                  <a:pt x="257175" y="100013"/>
                </a:cubicBezTo>
                <a:lnTo>
                  <a:pt x="257175" y="128588"/>
                </a:lnTo>
                <a:cubicBezTo>
                  <a:pt x="257175" y="136446"/>
                  <a:pt x="250746" y="142875"/>
                  <a:pt x="242888" y="142875"/>
                </a:cubicBezTo>
                <a:lnTo>
                  <a:pt x="214313" y="142875"/>
                </a:lnTo>
                <a:cubicBezTo>
                  <a:pt x="206454" y="142875"/>
                  <a:pt x="200025" y="136446"/>
                  <a:pt x="200025" y="128588"/>
                </a:cubicBezTo>
                <a:lnTo>
                  <a:pt x="200025" y="100013"/>
                </a:lnTo>
                <a:cubicBezTo>
                  <a:pt x="200025" y="92154"/>
                  <a:pt x="206454" y="85725"/>
                  <a:pt x="214313" y="85725"/>
                </a:cubicBezTo>
                <a:close/>
                <a:moveTo>
                  <a:pt x="85725" y="214313"/>
                </a:moveTo>
                <a:cubicBezTo>
                  <a:pt x="85725" y="206454"/>
                  <a:pt x="92154" y="200025"/>
                  <a:pt x="100013" y="200025"/>
                </a:cubicBezTo>
                <a:lnTo>
                  <a:pt x="128588" y="200025"/>
                </a:lnTo>
                <a:cubicBezTo>
                  <a:pt x="136446" y="200025"/>
                  <a:pt x="142875" y="206454"/>
                  <a:pt x="142875" y="214313"/>
                </a:cubicBezTo>
                <a:lnTo>
                  <a:pt x="142875" y="242888"/>
                </a:lnTo>
                <a:cubicBezTo>
                  <a:pt x="142875" y="250746"/>
                  <a:pt x="136446" y="257175"/>
                  <a:pt x="128588" y="257175"/>
                </a:cubicBezTo>
                <a:lnTo>
                  <a:pt x="100013" y="257175"/>
                </a:lnTo>
                <a:cubicBezTo>
                  <a:pt x="92154" y="257175"/>
                  <a:pt x="85725" y="250746"/>
                  <a:pt x="85725" y="242888"/>
                </a:cubicBezTo>
                <a:lnTo>
                  <a:pt x="85725" y="214313"/>
                </a:lnTo>
                <a:close/>
                <a:moveTo>
                  <a:pt x="214313" y="200025"/>
                </a:moveTo>
                <a:lnTo>
                  <a:pt x="242888" y="200025"/>
                </a:lnTo>
                <a:cubicBezTo>
                  <a:pt x="250746" y="200025"/>
                  <a:pt x="257175" y="206454"/>
                  <a:pt x="257175" y="214313"/>
                </a:cubicBezTo>
                <a:lnTo>
                  <a:pt x="257175" y="242888"/>
                </a:lnTo>
                <a:cubicBezTo>
                  <a:pt x="257175" y="250746"/>
                  <a:pt x="250746" y="257175"/>
                  <a:pt x="242888" y="257175"/>
                </a:cubicBezTo>
                <a:lnTo>
                  <a:pt x="214313" y="257175"/>
                </a:lnTo>
                <a:cubicBezTo>
                  <a:pt x="206454" y="257175"/>
                  <a:pt x="200025" y="250746"/>
                  <a:pt x="200025" y="242888"/>
                </a:cubicBezTo>
                <a:lnTo>
                  <a:pt x="200025" y="214313"/>
                </a:lnTo>
                <a:cubicBezTo>
                  <a:pt x="200025" y="206454"/>
                  <a:pt x="206454" y="200025"/>
                  <a:pt x="214313" y="200025"/>
                </a:cubicBez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651000" y="3276600"/>
            <a:ext cx="254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Structure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51000" y="3759200"/>
            <a:ext cx="4826000" cy="6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Clean corporate architecture. Each venture stands alone, fully governed, fully accountable.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112000" y="33020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14300" y="85725"/>
                </a:moveTo>
                <a:lnTo>
                  <a:pt x="114300" y="71438"/>
                </a:lnTo>
                <a:cubicBezTo>
                  <a:pt x="114300" y="31968"/>
                  <a:pt x="191095" y="0"/>
                  <a:pt x="285750" y="0"/>
                </a:cubicBezTo>
                <a:cubicBezTo>
                  <a:pt x="380405" y="0"/>
                  <a:pt x="457200" y="31968"/>
                  <a:pt x="457200" y="71438"/>
                </a:cubicBezTo>
                <a:lnTo>
                  <a:pt x="457200" y="85725"/>
                </a:lnTo>
                <a:cubicBezTo>
                  <a:pt x="457200" y="113050"/>
                  <a:pt x="420320" y="136803"/>
                  <a:pt x="366117" y="148858"/>
                </a:cubicBezTo>
                <a:cubicBezTo>
                  <a:pt x="363974" y="146358"/>
                  <a:pt x="361742" y="143947"/>
                  <a:pt x="359509" y="141714"/>
                </a:cubicBezTo>
                <a:cubicBezTo>
                  <a:pt x="345668" y="128052"/>
                  <a:pt x="327809" y="117693"/>
                  <a:pt x="309146" y="110014"/>
                </a:cubicBezTo>
                <a:cubicBezTo>
                  <a:pt x="271730" y="94387"/>
                  <a:pt x="222974" y="85814"/>
                  <a:pt x="171450" y="85814"/>
                </a:cubicBezTo>
                <a:cubicBezTo>
                  <a:pt x="151894" y="85814"/>
                  <a:pt x="132784" y="87064"/>
                  <a:pt x="114479" y="89475"/>
                </a:cubicBezTo>
                <a:cubicBezTo>
                  <a:pt x="114300" y="88315"/>
                  <a:pt x="114300" y="87064"/>
                  <a:pt x="114300" y="85814"/>
                </a:cubicBezTo>
                <a:close/>
                <a:moveTo>
                  <a:pt x="385763" y="315218"/>
                </a:moveTo>
                <a:lnTo>
                  <a:pt x="385763" y="273963"/>
                </a:lnTo>
                <a:cubicBezTo>
                  <a:pt x="399246" y="270480"/>
                  <a:pt x="411926" y="266373"/>
                  <a:pt x="423446" y="261551"/>
                </a:cubicBezTo>
                <a:cubicBezTo>
                  <a:pt x="435233" y="256639"/>
                  <a:pt x="446752" y="250656"/>
                  <a:pt x="457200" y="243423"/>
                </a:cubicBezTo>
                <a:lnTo>
                  <a:pt x="457200" y="257175"/>
                </a:lnTo>
                <a:cubicBezTo>
                  <a:pt x="457200" y="281107"/>
                  <a:pt x="429071" y="302270"/>
                  <a:pt x="385763" y="315218"/>
                </a:cubicBezTo>
                <a:close/>
                <a:moveTo>
                  <a:pt x="385763" y="229493"/>
                </a:moveTo>
                <a:lnTo>
                  <a:pt x="385763" y="200025"/>
                </a:lnTo>
                <a:cubicBezTo>
                  <a:pt x="385763" y="196007"/>
                  <a:pt x="385405" y="192167"/>
                  <a:pt x="384870" y="188416"/>
                </a:cubicBezTo>
                <a:cubicBezTo>
                  <a:pt x="398711" y="184934"/>
                  <a:pt x="411659" y="180737"/>
                  <a:pt x="423446" y="175736"/>
                </a:cubicBezTo>
                <a:cubicBezTo>
                  <a:pt x="435233" y="170736"/>
                  <a:pt x="446752" y="164842"/>
                  <a:pt x="457200" y="157609"/>
                </a:cubicBezTo>
                <a:lnTo>
                  <a:pt x="457200" y="171361"/>
                </a:lnTo>
                <a:cubicBezTo>
                  <a:pt x="457200" y="195292"/>
                  <a:pt x="429071" y="216456"/>
                  <a:pt x="385763" y="229404"/>
                </a:cubicBezTo>
                <a:close/>
                <a:moveTo>
                  <a:pt x="0" y="214313"/>
                </a:moveTo>
                <a:lnTo>
                  <a:pt x="0" y="200025"/>
                </a:lnTo>
                <a:cubicBezTo>
                  <a:pt x="0" y="160556"/>
                  <a:pt x="76795" y="128588"/>
                  <a:pt x="171450" y="128588"/>
                </a:cubicBezTo>
                <a:cubicBezTo>
                  <a:pt x="266105" y="128588"/>
                  <a:pt x="342900" y="160556"/>
                  <a:pt x="342900" y="200025"/>
                </a:cubicBezTo>
                <a:lnTo>
                  <a:pt x="342900" y="214313"/>
                </a:lnTo>
                <a:cubicBezTo>
                  <a:pt x="342900" y="253782"/>
                  <a:pt x="266105" y="285750"/>
                  <a:pt x="171450" y="285750"/>
                </a:cubicBezTo>
                <a:cubicBezTo>
                  <a:pt x="76795" y="285750"/>
                  <a:pt x="0" y="253782"/>
                  <a:pt x="0" y="214313"/>
                </a:cubicBezTo>
                <a:close/>
                <a:moveTo>
                  <a:pt x="342900" y="300038"/>
                </a:moveTo>
                <a:cubicBezTo>
                  <a:pt x="342900" y="339507"/>
                  <a:pt x="266105" y="371475"/>
                  <a:pt x="171450" y="371475"/>
                </a:cubicBezTo>
                <a:cubicBezTo>
                  <a:pt x="76795" y="371475"/>
                  <a:pt x="0" y="339507"/>
                  <a:pt x="0" y="300038"/>
                </a:cubicBezTo>
                <a:lnTo>
                  <a:pt x="0" y="286286"/>
                </a:lnTo>
                <a:cubicBezTo>
                  <a:pt x="10358" y="293519"/>
                  <a:pt x="21878" y="299412"/>
                  <a:pt x="33754" y="304413"/>
                </a:cubicBezTo>
                <a:cubicBezTo>
                  <a:pt x="71170" y="320040"/>
                  <a:pt x="119926" y="328613"/>
                  <a:pt x="171450" y="328613"/>
                </a:cubicBezTo>
                <a:cubicBezTo>
                  <a:pt x="222974" y="328613"/>
                  <a:pt x="271730" y="319951"/>
                  <a:pt x="309146" y="304413"/>
                </a:cubicBezTo>
                <a:cubicBezTo>
                  <a:pt x="320933" y="299502"/>
                  <a:pt x="332452" y="293519"/>
                  <a:pt x="342900" y="286286"/>
                </a:cubicBezTo>
                <a:lnTo>
                  <a:pt x="342900" y="300038"/>
                </a:lnTo>
                <a:close/>
                <a:moveTo>
                  <a:pt x="342900" y="372011"/>
                </a:moveTo>
                <a:lnTo>
                  <a:pt x="342900" y="385763"/>
                </a:lnTo>
                <a:cubicBezTo>
                  <a:pt x="342900" y="425232"/>
                  <a:pt x="266105" y="457200"/>
                  <a:pt x="171450" y="457200"/>
                </a:cubicBezTo>
                <a:cubicBezTo>
                  <a:pt x="76795" y="457200"/>
                  <a:pt x="0" y="425232"/>
                  <a:pt x="0" y="385763"/>
                </a:cubicBezTo>
                <a:lnTo>
                  <a:pt x="0" y="372011"/>
                </a:lnTo>
                <a:cubicBezTo>
                  <a:pt x="10358" y="379244"/>
                  <a:pt x="21878" y="385137"/>
                  <a:pt x="33754" y="390138"/>
                </a:cubicBezTo>
                <a:cubicBezTo>
                  <a:pt x="71170" y="405765"/>
                  <a:pt x="119926" y="414338"/>
                  <a:pt x="171450" y="414338"/>
                </a:cubicBezTo>
                <a:cubicBezTo>
                  <a:pt x="222974" y="414338"/>
                  <a:pt x="271730" y="405676"/>
                  <a:pt x="309146" y="390138"/>
                </a:cubicBezTo>
                <a:cubicBezTo>
                  <a:pt x="320933" y="385227"/>
                  <a:pt x="332452" y="379244"/>
                  <a:pt x="342900" y="372011"/>
                </a:cubicBez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7747000" y="3302000"/>
            <a:ext cx="254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Capital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747000" y="3708400"/>
            <a:ext cx="4826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Patient capital structured for cannabis — funding that understands the licensing horizon and harvest cycle.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016000" y="46990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cubicBezTo>
                  <a:pt x="232708" y="0"/>
                  <a:pt x="236815" y="893"/>
                  <a:pt x="240566" y="2590"/>
                </a:cubicBezTo>
                <a:lnTo>
                  <a:pt x="408801" y="73938"/>
                </a:lnTo>
                <a:cubicBezTo>
                  <a:pt x="428446" y="82242"/>
                  <a:pt x="443091" y="101620"/>
                  <a:pt x="443002" y="125016"/>
                </a:cubicBezTo>
                <a:cubicBezTo>
                  <a:pt x="442555" y="213598"/>
                  <a:pt x="406122" y="375672"/>
                  <a:pt x="252264" y="449342"/>
                </a:cubicBezTo>
                <a:cubicBezTo>
                  <a:pt x="237351" y="456486"/>
                  <a:pt x="220028" y="456486"/>
                  <a:pt x="205115" y="449342"/>
                </a:cubicBezTo>
                <a:cubicBezTo>
                  <a:pt x="51167" y="375672"/>
                  <a:pt x="14823" y="213598"/>
                  <a:pt x="14377" y="125016"/>
                </a:cubicBezTo>
                <a:cubicBezTo>
                  <a:pt x="14287" y="101620"/>
                  <a:pt x="28932" y="82242"/>
                  <a:pt x="48577" y="73938"/>
                </a:cubicBezTo>
                <a:lnTo>
                  <a:pt x="216724" y="2590"/>
                </a:lnTo>
                <a:cubicBezTo>
                  <a:pt x="220474" y="893"/>
                  <a:pt x="224492" y="0"/>
                  <a:pt x="228600" y="0"/>
                </a:cubicBezTo>
                <a:close/>
                <a:moveTo>
                  <a:pt x="228600" y="59650"/>
                </a:moveTo>
                <a:lnTo>
                  <a:pt x="228600" y="397282"/>
                </a:lnTo>
                <a:cubicBezTo>
                  <a:pt x="351830" y="337631"/>
                  <a:pt x="384959" y="205472"/>
                  <a:pt x="385763" y="126355"/>
                </a:cubicBezTo>
                <a:lnTo>
                  <a:pt x="228600" y="59740"/>
                </a:lnTo>
                <a:lnTo>
                  <a:pt x="228600" y="59740"/>
                </a:ln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1651000" y="4800600"/>
            <a:ext cx="254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Compliance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651000" y="5207000"/>
            <a:ext cx="4826000" cy="6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One governance standard across the group. What works in Botswana works in California, works in Vietnam.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083425" y="4699000"/>
            <a:ext cx="514350" cy="457200"/>
          </a:xfrm>
          <a:custGeom>
            <a:avLst/>
            <a:gdLst/>
            <a:ahLst/>
            <a:cxnLst/>
            <a:rect l="l" t="t" r="r" b="b"/>
            <a:pathLst>
              <a:path w="514350" h="457200">
                <a:moveTo>
                  <a:pt x="374600" y="85725"/>
                </a:moveTo>
                <a:cubicBezTo>
                  <a:pt x="359777" y="85725"/>
                  <a:pt x="345400" y="89743"/>
                  <a:pt x="332809" y="97066"/>
                </a:cubicBezTo>
                <a:cubicBezTo>
                  <a:pt x="318701" y="82778"/>
                  <a:pt x="302270" y="70812"/>
                  <a:pt x="284143" y="61793"/>
                </a:cubicBezTo>
                <a:cubicBezTo>
                  <a:pt x="309324" y="40362"/>
                  <a:pt x="341382" y="28575"/>
                  <a:pt x="374600" y="28575"/>
                </a:cubicBezTo>
                <a:cubicBezTo>
                  <a:pt x="451753" y="28575"/>
                  <a:pt x="514350" y="91083"/>
                  <a:pt x="514350" y="168325"/>
                </a:cubicBezTo>
                <a:cubicBezTo>
                  <a:pt x="514350" y="205383"/>
                  <a:pt x="499616" y="240923"/>
                  <a:pt x="473452" y="267087"/>
                </a:cubicBezTo>
                <a:lnTo>
                  <a:pt x="409962" y="330577"/>
                </a:lnTo>
                <a:cubicBezTo>
                  <a:pt x="383798" y="356741"/>
                  <a:pt x="348258" y="371475"/>
                  <a:pt x="311200" y="371475"/>
                </a:cubicBezTo>
                <a:cubicBezTo>
                  <a:pt x="234047" y="371475"/>
                  <a:pt x="171450" y="308967"/>
                  <a:pt x="171450" y="231725"/>
                </a:cubicBezTo>
                <a:cubicBezTo>
                  <a:pt x="171450" y="230386"/>
                  <a:pt x="171450" y="229046"/>
                  <a:pt x="171539" y="227707"/>
                </a:cubicBezTo>
                <a:cubicBezTo>
                  <a:pt x="171986" y="211901"/>
                  <a:pt x="185112" y="199489"/>
                  <a:pt x="200918" y="199936"/>
                </a:cubicBezTo>
                <a:cubicBezTo>
                  <a:pt x="216724" y="200382"/>
                  <a:pt x="229136" y="213509"/>
                  <a:pt x="228689" y="229314"/>
                </a:cubicBezTo>
                <a:cubicBezTo>
                  <a:pt x="228689" y="230118"/>
                  <a:pt x="228689" y="230922"/>
                  <a:pt x="228689" y="231636"/>
                </a:cubicBezTo>
                <a:cubicBezTo>
                  <a:pt x="228689" y="277267"/>
                  <a:pt x="265658" y="314236"/>
                  <a:pt x="311289" y="314236"/>
                </a:cubicBezTo>
                <a:cubicBezTo>
                  <a:pt x="333167" y="314236"/>
                  <a:pt x="354151" y="305574"/>
                  <a:pt x="369689" y="290036"/>
                </a:cubicBezTo>
                <a:lnTo>
                  <a:pt x="433179" y="226546"/>
                </a:lnTo>
                <a:cubicBezTo>
                  <a:pt x="448628" y="211098"/>
                  <a:pt x="457379" y="190024"/>
                  <a:pt x="457379" y="168146"/>
                </a:cubicBezTo>
                <a:cubicBezTo>
                  <a:pt x="457379" y="122515"/>
                  <a:pt x="420410" y="85546"/>
                  <a:pt x="374779" y="85546"/>
                </a:cubicBezTo>
                <a:close/>
                <a:moveTo>
                  <a:pt x="245745" y="154751"/>
                </a:moveTo>
                <a:cubicBezTo>
                  <a:pt x="244048" y="154037"/>
                  <a:pt x="242352" y="153055"/>
                  <a:pt x="240834" y="151983"/>
                </a:cubicBezTo>
                <a:cubicBezTo>
                  <a:pt x="229582" y="146179"/>
                  <a:pt x="216724" y="142875"/>
                  <a:pt x="203240" y="142875"/>
                </a:cubicBezTo>
                <a:cubicBezTo>
                  <a:pt x="181362" y="142875"/>
                  <a:pt x="160377" y="151537"/>
                  <a:pt x="144840" y="167074"/>
                </a:cubicBezTo>
                <a:lnTo>
                  <a:pt x="81349" y="230565"/>
                </a:lnTo>
                <a:cubicBezTo>
                  <a:pt x="65901" y="246013"/>
                  <a:pt x="57150" y="267087"/>
                  <a:pt x="57150" y="288965"/>
                </a:cubicBezTo>
                <a:cubicBezTo>
                  <a:pt x="57150" y="334595"/>
                  <a:pt x="94119" y="371564"/>
                  <a:pt x="139750" y="371564"/>
                </a:cubicBezTo>
                <a:cubicBezTo>
                  <a:pt x="154484" y="371564"/>
                  <a:pt x="168860" y="367635"/>
                  <a:pt x="181451" y="360313"/>
                </a:cubicBezTo>
                <a:cubicBezTo>
                  <a:pt x="195560" y="374600"/>
                  <a:pt x="211991" y="386566"/>
                  <a:pt x="230207" y="395585"/>
                </a:cubicBezTo>
                <a:cubicBezTo>
                  <a:pt x="205026" y="416927"/>
                  <a:pt x="173057" y="428804"/>
                  <a:pt x="139750" y="428804"/>
                </a:cubicBezTo>
                <a:cubicBezTo>
                  <a:pt x="62597" y="428804"/>
                  <a:pt x="0" y="366296"/>
                  <a:pt x="0" y="289054"/>
                </a:cubicBezTo>
                <a:cubicBezTo>
                  <a:pt x="0" y="251996"/>
                  <a:pt x="14734" y="216456"/>
                  <a:pt x="40898" y="190292"/>
                </a:cubicBezTo>
                <a:lnTo>
                  <a:pt x="104388" y="126802"/>
                </a:lnTo>
                <a:cubicBezTo>
                  <a:pt x="130552" y="100638"/>
                  <a:pt x="166092" y="85904"/>
                  <a:pt x="203150" y="85904"/>
                </a:cubicBezTo>
                <a:cubicBezTo>
                  <a:pt x="280481" y="85904"/>
                  <a:pt x="342900" y="148947"/>
                  <a:pt x="342900" y="226010"/>
                </a:cubicBezTo>
                <a:cubicBezTo>
                  <a:pt x="342900" y="227171"/>
                  <a:pt x="342900" y="228332"/>
                  <a:pt x="342900" y="229493"/>
                </a:cubicBezTo>
                <a:cubicBezTo>
                  <a:pt x="342543" y="245299"/>
                  <a:pt x="329416" y="257711"/>
                  <a:pt x="313611" y="257354"/>
                </a:cubicBezTo>
                <a:cubicBezTo>
                  <a:pt x="297805" y="256996"/>
                  <a:pt x="285393" y="243870"/>
                  <a:pt x="285750" y="228064"/>
                </a:cubicBezTo>
                <a:cubicBezTo>
                  <a:pt x="285750" y="227350"/>
                  <a:pt x="285750" y="226725"/>
                  <a:pt x="285750" y="226010"/>
                </a:cubicBezTo>
                <a:cubicBezTo>
                  <a:pt x="285750" y="195917"/>
                  <a:pt x="269677" y="169485"/>
                  <a:pt x="245745" y="154930"/>
                </a:cubicBez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7747000" y="4699000"/>
            <a:ext cx="254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Connection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747000" y="5105400"/>
            <a:ext cx="4826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bridge between cultivation and capital, regulator and operator, jurisdiction to jurisdiction.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62000" y="6096000"/>
            <a:ext cx="14732000" cy="12700"/>
          </a:xfrm>
          <a:prstGeom prst="rect">
            <a:avLst/>
          </a:prstGeom>
          <a:solidFill>
            <a:srgbClr val="D5D0C8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762000" y="6350000"/>
            <a:ext cx="14732000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Scope:</a:t>
            </a:r>
            <a:pPr>
              <a:lnSpc>
                <a:spcPct val="160000"/>
              </a:lnSpc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Consulting, advisory, structuring, and deal development</a:t>
            </a:r>
            <a:endParaRPr lang="en-US" sz="1800" dirty="0"/>
          </a:p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Geography:</a:t>
            </a:r>
            <a:pPr>
              <a:lnSpc>
                <a:spcPct val="160000"/>
              </a:lnSpc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Vietnam (exclusive cooperation)</a:t>
            </a:r>
            <a:endParaRPr lang="en-US" sz="1800" dirty="0"/>
          </a:p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Structure: 50 / 50 Joint Venture between BloomBridge and Indo Trust</a:t>
            </a:r>
            <a:pPr>
              <a:lnSpc>
                <a:spcPct val="160000"/>
              </a:lnSpc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/>
            </a:r>
            <a:endParaRPr lang="en-US" sz="1800" dirty="0"/>
          </a:p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Objective:</a:t>
            </a:r>
            <a:pPr>
              <a:lnSpc>
                <a:spcPct val="160000"/>
              </a:lnSpc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Co-create and participate in a licensed Vietnamese cannabis company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elements-resized.envatousercontent.com/elements-video-cover-images/38897425-387b-4e73-b05c-dd101ca0c7b4/video_preview/video_preview_0000.jpg?w=500&amp;cf_fit=cover&amp;q=85&amp;format=auto&amp;s=8b1fadb9b49fb608b934f088daefd8e0ffb12e26eb4dd0567695b89b113539ff">    </p:cNvPr>
          <p:cNvPicPr>
            <a:picLocks noChangeAspect="1"/>
          </p:cNvPicPr>
          <p:nvPr/>
        </p:nvPicPr>
        <p:blipFill>
          <a:blip r:embed="rId1"/>
          <a:srcRect l="44" r="44" t="0" b="0"/>
          <a:stretch/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gradFill rotWithShape="1" flip="none">
            <a:gsLst>
              <a:gs pos="0">
                <a:srgbClr val="0E0E10">
                  <a:alpha val="90000"/>
                </a:srgbClr>
              </a:gs>
              <a:gs pos="60000">
                <a:srgbClr val="0E0E10">
                  <a:alpha val="80000"/>
                </a:srgbClr>
              </a:gs>
              <a:gs pos="100000">
                <a:srgbClr val="0E0E10">
                  <a:alpha val="70000"/>
                </a:srgbClr>
              </a:gs>
            </a:gsLst>
            <a:lin ang="5400000" scaled="1"/>
          </a:gra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4" name="Text 1"/>
          <p:cNvSpPr/>
          <p:nvPr/>
        </p:nvSpPr>
        <p:spPr>
          <a:xfrm>
            <a:off x="762000" y="2540000"/>
            <a:ext cx="2540000" cy="1016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2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762000" y="3746500"/>
            <a:ext cx="1016000" cy="381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762000" y="4000500"/>
            <a:ext cx="11430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000" b="1" spc="500" kern="0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STRUCTURE &amp; GOVERNANCE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62000" y="4826000"/>
            <a:ext cx="889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9A9A9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Phase 1 Advisory JV: 50/50 structure, exclusive cooperation, project-based start.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62000" y="8509000"/>
            <a:ext cx="508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6A6A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445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 · STRUCTURE &amp; GOVERNANCE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762000" y="825500"/>
            <a:ext cx="762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62000" y="1016000"/>
            <a:ext cx="8890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3200" b="1" dirty="0">
                <a:solidFill>
                  <a:srgbClr val="0E0E10"/>
                </a:solidFill>
                <a:latin typeface="QuattrocentoSans" pitchFamily="34" charset="0"/>
                <a:ea typeface="QuattrocentoSans" pitchFamily="34" charset="-122"/>
                <a:cs typeface="QuattrocentoSans" pitchFamily="34" charset="-120"/>
              </a:rPr>
              <a:t>JV Structure — Phase 1 Advisory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62000" y="1841500"/>
            <a:ext cx="6858000" cy="6350000"/>
          </a:xfrm>
          <a:prstGeom prst="rect">
            <a:avLst/>
          </a:prstGeom>
          <a:solidFill>
            <a:srgbClr val="EAE6DC"/>
          </a:solidFill>
          <a:ln/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016000" y="2032000"/>
            <a:ext cx="254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ENTITY STRUCTURE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016000" y="2413000"/>
            <a:ext cx="635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50 / 50 Joint Venture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1016000" y="2984500"/>
            <a:ext cx="6350000" cy="12700"/>
          </a:xfrm>
          <a:prstGeom prst="rect">
            <a:avLst/>
          </a:prstGeom>
          <a:solidFill>
            <a:srgbClr val="D5D0C8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016000" y="3175000"/>
            <a:ext cx="6350000" cy="127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Parties: BloomBridge + Indo Trust (Tommy + AI)</a:t>
            </a:r>
            <a:pPr>
              <a:lnSpc>
                <a:spcPct val="160000"/>
              </a:lnSpc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/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Scope:</a:t>
            </a:r>
            <a:pPr>
              <a:lnSpc>
                <a:spcPct val="160000"/>
              </a:lnSpc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Consulting, advisory, structuring, deal development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Geography:</a:t>
            </a:r>
            <a:pPr>
              <a:lnSpc>
                <a:spcPct val="160000"/>
              </a:lnSpc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Vietnam (exclusive cooperation)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16000" y="4597400"/>
            <a:ext cx="254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1F8E4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Core Mandate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16000" y="5016500"/>
            <a:ext cx="6350000" cy="292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Build regulatory pathways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Engage with government stakeholders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Identify local partners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Design the commercial operating structure</a:t>
            </a:r>
            <a:endParaRPr lang="en-US" sz="1600" dirty="0"/>
          </a:p>
          <a:p>
            <a:pPr marL="254000" indent="-254000">
              <a:lnSpc>
                <a:spcPct val="170000"/>
              </a:lnSpc>
              <a:spcBef>
                <a:spcPts val="10"/>
              </a:spcBef>
              <a:buSzPct val="100000"/>
              <a:buChar char="•"/>
            </a:pPr>
            <a:r>
              <a:rPr lang="en-US" sz="16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Prepare formation of the primary operating company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128000" y="1841500"/>
            <a:ext cx="7366000" cy="6350000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8509000" y="2032000"/>
            <a:ext cx="254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100" spc="300" kern="0" dirty="0">
                <a:solidFill>
                  <a:srgbClr val="7A7A7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PARTNERSHIP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11001375" y="3175000"/>
            <a:ext cx="857250" cy="762000"/>
          </a:xfrm>
          <a:custGeom>
            <a:avLst/>
            <a:gdLst/>
            <a:ahLst/>
            <a:cxnLst/>
            <a:rect l="l" t="t" r="r" b="b"/>
            <a:pathLst>
              <a:path w="857250" h="762000">
                <a:moveTo>
                  <a:pt x="400199" y="126802"/>
                </a:moveTo>
                <a:lnTo>
                  <a:pt x="226665" y="319683"/>
                </a:lnTo>
                <a:cubicBezTo>
                  <a:pt x="219819" y="327273"/>
                  <a:pt x="220117" y="339030"/>
                  <a:pt x="227409" y="346323"/>
                </a:cubicBezTo>
                <a:cubicBezTo>
                  <a:pt x="272802" y="391716"/>
                  <a:pt x="346472" y="391716"/>
                  <a:pt x="391864" y="346323"/>
                </a:cubicBezTo>
                <a:lnTo>
                  <a:pt x="439192" y="298996"/>
                </a:lnTo>
                <a:cubicBezTo>
                  <a:pt x="445443" y="292745"/>
                  <a:pt x="453330" y="289322"/>
                  <a:pt x="461367" y="288727"/>
                </a:cubicBezTo>
                <a:cubicBezTo>
                  <a:pt x="471488" y="287834"/>
                  <a:pt x="481905" y="291257"/>
                  <a:pt x="489645" y="298996"/>
                </a:cubicBezTo>
                <a:lnTo>
                  <a:pt x="752475" y="559594"/>
                </a:lnTo>
                <a:lnTo>
                  <a:pt x="857250" y="476250"/>
                </a:lnTo>
                <a:lnTo>
                  <a:pt x="857250" y="47625"/>
                </a:lnTo>
                <a:lnTo>
                  <a:pt x="690563" y="142875"/>
                </a:lnTo>
                <a:lnTo>
                  <a:pt x="655141" y="119211"/>
                </a:lnTo>
                <a:cubicBezTo>
                  <a:pt x="631627" y="103584"/>
                  <a:pt x="604093" y="95250"/>
                  <a:pt x="575816" y="95250"/>
                </a:cubicBezTo>
                <a:lnTo>
                  <a:pt x="471041" y="95250"/>
                </a:lnTo>
                <a:cubicBezTo>
                  <a:pt x="469404" y="95250"/>
                  <a:pt x="467618" y="95250"/>
                  <a:pt x="465981" y="95399"/>
                </a:cubicBezTo>
                <a:cubicBezTo>
                  <a:pt x="440829" y="96738"/>
                  <a:pt x="417165" y="108049"/>
                  <a:pt x="400199" y="126802"/>
                </a:cubicBezTo>
                <a:close/>
                <a:moveTo>
                  <a:pt x="173534" y="271909"/>
                </a:moveTo>
                <a:lnTo>
                  <a:pt x="332482" y="95250"/>
                </a:lnTo>
                <a:lnTo>
                  <a:pt x="273546" y="95250"/>
                </a:lnTo>
                <a:cubicBezTo>
                  <a:pt x="235595" y="95250"/>
                  <a:pt x="199281" y="110282"/>
                  <a:pt x="172492" y="137071"/>
                </a:cubicBezTo>
                <a:lnTo>
                  <a:pt x="166688" y="142875"/>
                </a:lnTo>
                <a:lnTo>
                  <a:pt x="0" y="47625"/>
                </a:lnTo>
                <a:lnTo>
                  <a:pt x="0" y="476250"/>
                </a:lnTo>
                <a:lnTo>
                  <a:pt x="232767" y="670173"/>
                </a:lnTo>
                <a:cubicBezTo>
                  <a:pt x="266998" y="698748"/>
                  <a:pt x="310158" y="714375"/>
                  <a:pt x="354657" y="714375"/>
                </a:cubicBezTo>
                <a:lnTo>
                  <a:pt x="378023" y="714375"/>
                </a:lnTo>
                <a:lnTo>
                  <a:pt x="367605" y="703957"/>
                </a:lnTo>
                <a:cubicBezTo>
                  <a:pt x="353616" y="689967"/>
                  <a:pt x="353616" y="667345"/>
                  <a:pt x="367605" y="653504"/>
                </a:cubicBezTo>
                <a:cubicBezTo>
                  <a:pt x="381595" y="639663"/>
                  <a:pt x="404217" y="639514"/>
                  <a:pt x="418058" y="653504"/>
                </a:cubicBezTo>
                <a:lnTo>
                  <a:pt x="479078" y="714524"/>
                </a:lnTo>
                <a:lnTo>
                  <a:pt x="492472" y="714524"/>
                </a:lnTo>
                <a:cubicBezTo>
                  <a:pt x="520898" y="714524"/>
                  <a:pt x="548729" y="708124"/>
                  <a:pt x="574030" y="696218"/>
                </a:cubicBezTo>
                <a:lnTo>
                  <a:pt x="534293" y="656332"/>
                </a:lnTo>
                <a:cubicBezTo>
                  <a:pt x="520303" y="642342"/>
                  <a:pt x="520303" y="619720"/>
                  <a:pt x="534293" y="605879"/>
                </a:cubicBezTo>
                <a:cubicBezTo>
                  <a:pt x="548283" y="592038"/>
                  <a:pt x="570905" y="591889"/>
                  <a:pt x="584746" y="605879"/>
                </a:cubicBezTo>
                <a:lnTo>
                  <a:pt x="632371" y="653504"/>
                </a:lnTo>
                <a:lnTo>
                  <a:pt x="658416" y="627459"/>
                </a:lnTo>
                <a:cubicBezTo>
                  <a:pt x="671661" y="614214"/>
                  <a:pt x="675531" y="595015"/>
                  <a:pt x="669727" y="578197"/>
                </a:cubicBezTo>
                <a:lnTo>
                  <a:pt x="464493" y="374600"/>
                </a:lnTo>
                <a:lnTo>
                  <a:pt x="442317" y="396776"/>
                </a:lnTo>
                <a:cubicBezTo>
                  <a:pt x="368945" y="470148"/>
                  <a:pt x="250180" y="470148"/>
                  <a:pt x="176808" y="396776"/>
                </a:cubicBezTo>
                <a:cubicBezTo>
                  <a:pt x="142577" y="362545"/>
                  <a:pt x="141238" y="307628"/>
                  <a:pt x="173534" y="271760"/>
                </a:cubicBezTo>
                <a:close/>
              </a:path>
            </a:pathLst>
          </a:custGeom>
          <a:solidFill>
            <a:srgbClr val="C9A961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8509000" y="4318000"/>
            <a:ext cx="6604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00" b="1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BloomBridge x Indo Trust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509000" y="4889500"/>
            <a:ext cx="6604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60000"/>
              </a:lnSpc>
            </a:pPr>
            <a:r>
              <a:rPr lang="en-US" sz="1600" dirty="0">
                <a:solidFill>
                  <a:srgbClr val="B0B0B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Advisory, structuring, and deal origination for the Vietnamese cannabis market and adjacent high-value sectors.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9398000" y="6159500"/>
            <a:ext cx="4826000" cy="12700"/>
          </a:xfrm>
          <a:prstGeom prst="rect">
            <a:avLst/>
          </a:prstGeom>
          <a:solidFill>
            <a:srgbClr val="4A4D54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8509000" y="6413500"/>
            <a:ext cx="660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lang="en-US" sz="1400" i="1" dirty="0">
                <a:solidFill>
                  <a:srgbClr val="7A7A7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bridge between capital and cultivation — structuring the pathway to a licensed operating company.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445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 · STRUCTURE &amp; GOVERNANCE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762000" y="825500"/>
            <a:ext cx="762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62000" y="1016000"/>
            <a:ext cx="7620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3200" b="1" dirty="0">
                <a:solidFill>
                  <a:srgbClr val="0E0E10"/>
                </a:solidFill>
                <a:latin typeface="QuattrocentoSans" pitchFamily="34" charset="0"/>
                <a:ea typeface="QuattrocentoSans" pitchFamily="34" charset="-122"/>
                <a:cs typeface="QuattrocentoSans" pitchFamily="34" charset="-120"/>
              </a:rPr>
              <a:t>Exclusivity Framework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62000" y="1778000"/>
            <a:ext cx="889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60000"/>
              </a:lnSpc>
            </a:pPr>
            <a:r>
              <a:rPr lang="en-US" sz="18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and Indo Trust commit to the following exclusive collaboration terms: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62000" y="2540000"/>
            <a:ext cx="7048500" cy="1587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762000" y="2540000"/>
            <a:ext cx="50800" cy="15875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1111250" y="2895600"/>
            <a:ext cx="266700" cy="355600"/>
          </a:xfrm>
          <a:custGeom>
            <a:avLst/>
            <a:gdLst/>
            <a:ahLst/>
            <a:cxnLst/>
            <a:rect l="l" t="t" r="r" b="b"/>
            <a:pathLst>
              <a:path w="266700" h="355600">
                <a:moveTo>
                  <a:pt x="88900" y="66675"/>
                </a:moveTo>
                <a:lnTo>
                  <a:pt x="88900" y="111125"/>
                </a:lnTo>
                <a:lnTo>
                  <a:pt x="177800" y="111125"/>
                </a:lnTo>
                <a:lnTo>
                  <a:pt x="177800" y="66675"/>
                </a:lnTo>
                <a:cubicBezTo>
                  <a:pt x="177800" y="42158"/>
                  <a:pt x="157867" y="22225"/>
                  <a:pt x="133350" y="22225"/>
                </a:cubicBezTo>
                <a:cubicBezTo>
                  <a:pt x="108833" y="22225"/>
                  <a:pt x="88900" y="42158"/>
                  <a:pt x="88900" y="66675"/>
                </a:cubicBezTo>
                <a:close/>
                <a:moveTo>
                  <a:pt x="44450" y="111125"/>
                </a:moveTo>
                <a:lnTo>
                  <a:pt x="44450" y="66675"/>
                </a:lnTo>
                <a:cubicBezTo>
                  <a:pt x="44450" y="17572"/>
                  <a:pt x="84247" y="-22225"/>
                  <a:pt x="133350" y="-22225"/>
                </a:cubicBezTo>
                <a:cubicBezTo>
                  <a:pt x="182453" y="-22225"/>
                  <a:pt x="222250" y="17572"/>
                  <a:pt x="222250" y="66675"/>
                </a:cubicBezTo>
                <a:lnTo>
                  <a:pt x="222250" y="111125"/>
                </a:lnTo>
                <a:cubicBezTo>
                  <a:pt x="246767" y="111125"/>
                  <a:pt x="266700" y="131058"/>
                  <a:pt x="266700" y="155575"/>
                </a:cubicBezTo>
                <a:lnTo>
                  <a:pt x="266700" y="311150"/>
                </a:lnTo>
                <a:cubicBezTo>
                  <a:pt x="266700" y="335667"/>
                  <a:pt x="246767" y="355600"/>
                  <a:pt x="222250" y="355600"/>
                </a:cubicBezTo>
                <a:lnTo>
                  <a:pt x="44450" y="355600"/>
                </a:lnTo>
                <a:cubicBezTo>
                  <a:pt x="19933" y="355600"/>
                  <a:pt x="0" y="335667"/>
                  <a:pt x="0" y="311150"/>
                </a:cubicBezTo>
                <a:lnTo>
                  <a:pt x="0" y="155575"/>
                </a:lnTo>
                <a:cubicBezTo>
                  <a:pt x="0" y="131058"/>
                  <a:pt x="19933" y="111125"/>
                  <a:pt x="44450" y="111125"/>
                </a:cubicBez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574800" y="2819400"/>
            <a:ext cx="5969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Exclusive Partnership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574800" y="3251200"/>
            <a:ext cx="5969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Work exclusively together in Vietnam across the cannabis sector and defined adjacent verticals.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8445500" y="2540000"/>
            <a:ext cx="7048500" cy="1587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8445500" y="2540000"/>
            <a:ext cx="50800" cy="15875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8750300" y="2895600"/>
            <a:ext cx="355600" cy="355600"/>
          </a:xfrm>
          <a:custGeom>
            <a:avLst/>
            <a:gdLst/>
            <a:ahLst/>
            <a:cxnLst/>
            <a:rect l="l" t="t" r="r" b="b"/>
            <a:pathLst>
              <a:path w="355600" h="355600">
                <a:moveTo>
                  <a:pt x="22225" y="44450"/>
                </a:moveTo>
                <a:cubicBezTo>
                  <a:pt x="22225" y="19917"/>
                  <a:pt x="42142" y="0"/>
                  <a:pt x="66675" y="0"/>
                </a:cubicBezTo>
                <a:cubicBezTo>
                  <a:pt x="91208" y="0"/>
                  <a:pt x="111125" y="19917"/>
                  <a:pt x="111125" y="44450"/>
                </a:cubicBezTo>
                <a:cubicBezTo>
                  <a:pt x="111125" y="68983"/>
                  <a:pt x="91208" y="88900"/>
                  <a:pt x="66675" y="88900"/>
                </a:cubicBezTo>
                <a:cubicBezTo>
                  <a:pt x="42142" y="88900"/>
                  <a:pt x="22225" y="68983"/>
                  <a:pt x="22225" y="44450"/>
                </a:cubicBezTo>
                <a:close/>
                <a:moveTo>
                  <a:pt x="0" y="155575"/>
                </a:moveTo>
                <a:cubicBezTo>
                  <a:pt x="0" y="131058"/>
                  <a:pt x="19933" y="111125"/>
                  <a:pt x="44450" y="111125"/>
                </a:cubicBezTo>
                <a:lnTo>
                  <a:pt x="88900" y="111125"/>
                </a:lnTo>
                <a:cubicBezTo>
                  <a:pt x="91122" y="111125"/>
                  <a:pt x="93345" y="111264"/>
                  <a:pt x="95498" y="111611"/>
                </a:cubicBezTo>
                <a:lnTo>
                  <a:pt x="64661" y="142448"/>
                </a:lnTo>
                <a:cubicBezTo>
                  <a:pt x="45145" y="161965"/>
                  <a:pt x="45145" y="193635"/>
                  <a:pt x="64661" y="213152"/>
                </a:cubicBezTo>
                <a:lnTo>
                  <a:pt x="103555" y="252045"/>
                </a:lnTo>
                <a:cubicBezTo>
                  <a:pt x="105916" y="254407"/>
                  <a:pt x="108416" y="256490"/>
                  <a:pt x="111125" y="258296"/>
                </a:cubicBezTo>
                <a:lnTo>
                  <a:pt x="111125" y="322263"/>
                </a:lnTo>
                <a:cubicBezTo>
                  <a:pt x="111125" y="340668"/>
                  <a:pt x="96193" y="355600"/>
                  <a:pt x="77788" y="355600"/>
                </a:cubicBezTo>
                <a:lnTo>
                  <a:pt x="55563" y="355600"/>
                </a:lnTo>
                <a:cubicBezTo>
                  <a:pt x="37157" y="355600"/>
                  <a:pt x="22225" y="340668"/>
                  <a:pt x="22225" y="322263"/>
                </a:cubicBezTo>
                <a:lnTo>
                  <a:pt x="22225" y="238502"/>
                </a:lnTo>
                <a:cubicBezTo>
                  <a:pt x="8959" y="230862"/>
                  <a:pt x="0" y="216485"/>
                  <a:pt x="0" y="200025"/>
                </a:cubicBezTo>
                <a:lnTo>
                  <a:pt x="0" y="155575"/>
                </a:lnTo>
                <a:close/>
                <a:moveTo>
                  <a:pt x="244475" y="44450"/>
                </a:moveTo>
                <a:cubicBezTo>
                  <a:pt x="244475" y="19917"/>
                  <a:pt x="264392" y="0"/>
                  <a:pt x="288925" y="0"/>
                </a:cubicBezTo>
                <a:cubicBezTo>
                  <a:pt x="313458" y="0"/>
                  <a:pt x="333375" y="19917"/>
                  <a:pt x="333375" y="44450"/>
                </a:cubicBezTo>
                <a:cubicBezTo>
                  <a:pt x="333375" y="68983"/>
                  <a:pt x="313458" y="88900"/>
                  <a:pt x="288925" y="88900"/>
                </a:cubicBezTo>
                <a:cubicBezTo>
                  <a:pt x="264392" y="88900"/>
                  <a:pt x="244475" y="68983"/>
                  <a:pt x="244475" y="44450"/>
                </a:cubicBezTo>
                <a:close/>
                <a:moveTo>
                  <a:pt x="290939" y="142448"/>
                </a:moveTo>
                <a:lnTo>
                  <a:pt x="260102" y="111611"/>
                </a:lnTo>
                <a:cubicBezTo>
                  <a:pt x="262255" y="111264"/>
                  <a:pt x="264478" y="111125"/>
                  <a:pt x="266700" y="111125"/>
                </a:cubicBezTo>
                <a:lnTo>
                  <a:pt x="311150" y="111125"/>
                </a:lnTo>
                <a:cubicBezTo>
                  <a:pt x="335667" y="111125"/>
                  <a:pt x="355600" y="131058"/>
                  <a:pt x="355600" y="155575"/>
                </a:cubicBezTo>
                <a:lnTo>
                  <a:pt x="355600" y="200025"/>
                </a:lnTo>
                <a:cubicBezTo>
                  <a:pt x="355600" y="216485"/>
                  <a:pt x="346641" y="230862"/>
                  <a:pt x="333375" y="238502"/>
                </a:cubicBezTo>
                <a:lnTo>
                  <a:pt x="333375" y="322263"/>
                </a:lnTo>
                <a:cubicBezTo>
                  <a:pt x="333375" y="340668"/>
                  <a:pt x="318443" y="355600"/>
                  <a:pt x="300038" y="355600"/>
                </a:cubicBezTo>
                <a:lnTo>
                  <a:pt x="277813" y="355600"/>
                </a:lnTo>
                <a:cubicBezTo>
                  <a:pt x="259407" y="355600"/>
                  <a:pt x="244475" y="340668"/>
                  <a:pt x="244475" y="322263"/>
                </a:cubicBezTo>
                <a:lnTo>
                  <a:pt x="244475" y="258296"/>
                </a:lnTo>
                <a:cubicBezTo>
                  <a:pt x="247184" y="256490"/>
                  <a:pt x="249684" y="254407"/>
                  <a:pt x="252045" y="252045"/>
                </a:cubicBezTo>
                <a:lnTo>
                  <a:pt x="290939" y="213152"/>
                </a:lnTo>
                <a:cubicBezTo>
                  <a:pt x="310455" y="193635"/>
                  <a:pt x="310455" y="161965"/>
                  <a:pt x="290939" y="142448"/>
                </a:cubicBezTo>
                <a:close/>
                <a:moveTo>
                  <a:pt x="210304" y="123488"/>
                </a:moveTo>
                <a:cubicBezTo>
                  <a:pt x="216555" y="120918"/>
                  <a:pt x="223709" y="122307"/>
                  <a:pt x="228501" y="127099"/>
                </a:cubicBezTo>
                <a:lnTo>
                  <a:pt x="267395" y="165993"/>
                </a:lnTo>
                <a:cubicBezTo>
                  <a:pt x="273923" y="172522"/>
                  <a:pt x="273923" y="183078"/>
                  <a:pt x="267395" y="189538"/>
                </a:cubicBezTo>
                <a:lnTo>
                  <a:pt x="228501" y="228431"/>
                </a:lnTo>
                <a:cubicBezTo>
                  <a:pt x="223709" y="233224"/>
                  <a:pt x="216555" y="234613"/>
                  <a:pt x="210304" y="232043"/>
                </a:cubicBezTo>
                <a:cubicBezTo>
                  <a:pt x="204053" y="229473"/>
                  <a:pt x="200025" y="223431"/>
                  <a:pt x="200025" y="216694"/>
                </a:cubicBezTo>
                <a:lnTo>
                  <a:pt x="200025" y="200025"/>
                </a:lnTo>
                <a:lnTo>
                  <a:pt x="155575" y="200025"/>
                </a:lnTo>
                <a:lnTo>
                  <a:pt x="155575" y="216694"/>
                </a:lnTo>
                <a:cubicBezTo>
                  <a:pt x="155575" y="223431"/>
                  <a:pt x="151547" y="229543"/>
                  <a:pt x="145296" y="232112"/>
                </a:cubicBezTo>
                <a:cubicBezTo>
                  <a:pt x="139045" y="234682"/>
                  <a:pt x="131891" y="233293"/>
                  <a:pt x="127099" y="228501"/>
                </a:cubicBezTo>
                <a:lnTo>
                  <a:pt x="88205" y="189607"/>
                </a:lnTo>
                <a:cubicBezTo>
                  <a:pt x="81677" y="183078"/>
                  <a:pt x="81677" y="172522"/>
                  <a:pt x="88205" y="166062"/>
                </a:cubicBezTo>
                <a:lnTo>
                  <a:pt x="127099" y="127169"/>
                </a:lnTo>
                <a:cubicBezTo>
                  <a:pt x="131891" y="122376"/>
                  <a:pt x="139045" y="120987"/>
                  <a:pt x="145296" y="123557"/>
                </a:cubicBezTo>
                <a:cubicBezTo>
                  <a:pt x="151547" y="126127"/>
                  <a:pt x="155575" y="132169"/>
                  <a:pt x="155575" y="138906"/>
                </a:cubicBezTo>
                <a:lnTo>
                  <a:pt x="155575" y="155575"/>
                </a:lnTo>
                <a:lnTo>
                  <a:pt x="200025" y="155575"/>
                </a:lnTo>
                <a:lnTo>
                  <a:pt x="200025" y="138906"/>
                </a:lnTo>
                <a:cubicBezTo>
                  <a:pt x="200025" y="132169"/>
                  <a:pt x="204053" y="126057"/>
                  <a:pt x="210304" y="123488"/>
                </a:cubicBez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9258300" y="2819400"/>
            <a:ext cx="5969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Joint Coordination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258300" y="3251200"/>
            <a:ext cx="5969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Coordinate all major opportunities jointly with a shared pipeline and unified deal flow.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762000" y="4445000"/>
            <a:ext cx="7048500" cy="1524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762000" y="4445000"/>
            <a:ext cx="50800" cy="15240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1066800" y="4800600"/>
            <a:ext cx="355600" cy="355600"/>
          </a:xfrm>
          <a:custGeom>
            <a:avLst/>
            <a:gdLst/>
            <a:ahLst/>
            <a:cxnLst/>
            <a:rect l="l" t="t" r="r" b="b"/>
            <a:pathLst>
              <a:path w="355600" h="355600">
                <a:moveTo>
                  <a:pt x="165785" y="3542"/>
                </a:moveTo>
                <a:cubicBezTo>
                  <a:pt x="173077" y="-1181"/>
                  <a:pt x="182523" y="-1181"/>
                  <a:pt x="189815" y="3542"/>
                </a:cubicBezTo>
                <a:lnTo>
                  <a:pt x="345390" y="103555"/>
                </a:lnTo>
                <a:cubicBezTo>
                  <a:pt x="353655" y="108903"/>
                  <a:pt x="357475" y="119043"/>
                  <a:pt x="354697" y="128488"/>
                </a:cubicBezTo>
                <a:cubicBezTo>
                  <a:pt x="351919" y="137934"/>
                  <a:pt x="343237" y="144463"/>
                  <a:pt x="333375" y="144463"/>
                </a:cubicBezTo>
                <a:lnTo>
                  <a:pt x="311150" y="144463"/>
                </a:lnTo>
                <a:lnTo>
                  <a:pt x="311150" y="288925"/>
                </a:lnTo>
                <a:lnTo>
                  <a:pt x="346710" y="315595"/>
                </a:lnTo>
                <a:cubicBezTo>
                  <a:pt x="352336" y="319762"/>
                  <a:pt x="355600" y="326360"/>
                  <a:pt x="355600" y="333375"/>
                </a:cubicBezTo>
                <a:cubicBezTo>
                  <a:pt x="355600" y="345668"/>
                  <a:pt x="345668" y="355600"/>
                  <a:pt x="333375" y="355600"/>
                </a:cubicBezTo>
                <a:lnTo>
                  <a:pt x="22225" y="355600"/>
                </a:lnTo>
                <a:cubicBezTo>
                  <a:pt x="9932" y="355600"/>
                  <a:pt x="0" y="345668"/>
                  <a:pt x="0" y="333375"/>
                </a:cubicBezTo>
                <a:cubicBezTo>
                  <a:pt x="0" y="326360"/>
                  <a:pt x="3264" y="319762"/>
                  <a:pt x="8890" y="315595"/>
                </a:cubicBezTo>
                <a:lnTo>
                  <a:pt x="44450" y="288925"/>
                </a:lnTo>
                <a:lnTo>
                  <a:pt x="44450" y="288925"/>
                </a:lnTo>
                <a:lnTo>
                  <a:pt x="44450" y="144463"/>
                </a:lnTo>
                <a:lnTo>
                  <a:pt x="22225" y="144463"/>
                </a:lnTo>
                <a:cubicBezTo>
                  <a:pt x="12363" y="144463"/>
                  <a:pt x="3681" y="137934"/>
                  <a:pt x="903" y="128488"/>
                </a:cubicBezTo>
                <a:cubicBezTo>
                  <a:pt x="-1875" y="119043"/>
                  <a:pt x="1945" y="108833"/>
                  <a:pt x="10210" y="103555"/>
                </a:cubicBezTo>
                <a:lnTo>
                  <a:pt x="165785" y="3542"/>
                </a:lnTo>
                <a:close/>
                <a:moveTo>
                  <a:pt x="233363" y="144463"/>
                </a:moveTo>
                <a:lnTo>
                  <a:pt x="233363" y="288925"/>
                </a:lnTo>
                <a:lnTo>
                  <a:pt x="277813" y="288925"/>
                </a:lnTo>
                <a:lnTo>
                  <a:pt x="277813" y="144463"/>
                </a:lnTo>
                <a:lnTo>
                  <a:pt x="233363" y="144463"/>
                </a:lnTo>
                <a:close/>
                <a:moveTo>
                  <a:pt x="155575" y="288925"/>
                </a:moveTo>
                <a:lnTo>
                  <a:pt x="200025" y="288925"/>
                </a:lnTo>
                <a:lnTo>
                  <a:pt x="200025" y="144463"/>
                </a:lnTo>
                <a:lnTo>
                  <a:pt x="155575" y="144463"/>
                </a:lnTo>
                <a:lnTo>
                  <a:pt x="155575" y="288925"/>
                </a:lnTo>
                <a:close/>
                <a:moveTo>
                  <a:pt x="77788" y="144463"/>
                </a:moveTo>
                <a:lnTo>
                  <a:pt x="77788" y="288925"/>
                </a:lnTo>
                <a:lnTo>
                  <a:pt x="122238" y="288925"/>
                </a:lnTo>
                <a:lnTo>
                  <a:pt x="122238" y="144463"/>
                </a:lnTo>
                <a:lnTo>
                  <a:pt x="77788" y="144463"/>
                </a:ln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1574800" y="4724400"/>
            <a:ext cx="5969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Unified Government Front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74800" y="5156200"/>
            <a:ext cx="5969000" cy="63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Present a unified front in all government and enterprise discussions.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445500" y="4445000"/>
            <a:ext cx="7048500" cy="1587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8445500" y="4445000"/>
            <a:ext cx="50800" cy="15240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8750300" y="4800600"/>
            <a:ext cx="355600" cy="355600"/>
          </a:xfrm>
          <a:custGeom>
            <a:avLst/>
            <a:gdLst/>
            <a:ahLst/>
            <a:cxnLst/>
            <a:rect l="l" t="t" r="r" b="b"/>
            <a:pathLst>
              <a:path w="355600" h="355600">
                <a:moveTo>
                  <a:pt x="255032" y="286494"/>
                </a:moveTo>
                <a:lnTo>
                  <a:pt x="69106" y="100568"/>
                </a:lnTo>
                <a:cubicBezTo>
                  <a:pt x="53548" y="122376"/>
                  <a:pt x="44450" y="149046"/>
                  <a:pt x="44450" y="177800"/>
                </a:cubicBezTo>
                <a:cubicBezTo>
                  <a:pt x="44450" y="251420"/>
                  <a:pt x="104180" y="311150"/>
                  <a:pt x="177800" y="311150"/>
                </a:cubicBezTo>
                <a:cubicBezTo>
                  <a:pt x="206623" y="311150"/>
                  <a:pt x="233293" y="302052"/>
                  <a:pt x="255032" y="286494"/>
                </a:cubicBezTo>
                <a:close/>
                <a:moveTo>
                  <a:pt x="286494" y="255032"/>
                </a:moveTo>
                <a:cubicBezTo>
                  <a:pt x="302052" y="233224"/>
                  <a:pt x="311150" y="206554"/>
                  <a:pt x="311150" y="177800"/>
                </a:cubicBezTo>
                <a:cubicBezTo>
                  <a:pt x="311150" y="104180"/>
                  <a:pt x="251420" y="44450"/>
                  <a:pt x="177800" y="44450"/>
                </a:cubicBezTo>
                <a:cubicBezTo>
                  <a:pt x="148977" y="44450"/>
                  <a:pt x="122307" y="53548"/>
                  <a:pt x="100568" y="69106"/>
                </a:cubicBezTo>
                <a:lnTo>
                  <a:pt x="286494" y="255032"/>
                </a:lnTo>
                <a:close/>
                <a:moveTo>
                  <a:pt x="0" y="177800"/>
                </a:moveTo>
                <a:cubicBezTo>
                  <a:pt x="0" y="79670"/>
                  <a:pt x="79670" y="0"/>
                  <a:pt x="177800" y="0"/>
                </a:cubicBezTo>
                <a:cubicBezTo>
                  <a:pt x="275930" y="0"/>
                  <a:pt x="355600" y="79670"/>
                  <a:pt x="355600" y="177800"/>
                </a:cubicBezTo>
                <a:cubicBezTo>
                  <a:pt x="355600" y="275930"/>
                  <a:pt x="275930" y="355600"/>
                  <a:pt x="177800" y="355600"/>
                </a:cubicBezTo>
                <a:cubicBezTo>
                  <a:pt x="79670" y="355600"/>
                  <a:pt x="0" y="275930"/>
                  <a:pt x="0" y="177800"/>
                </a:cubicBezTo>
                <a:close/>
              </a:path>
            </a:pathLst>
          </a:custGeom>
          <a:solidFill>
            <a:srgbClr val="1F8E4A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9258300" y="4724400"/>
            <a:ext cx="5969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E0E1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 Competing Engagement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9258300" y="5156200"/>
            <a:ext cx="5969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competing engagement within the defined scope without mutual consent.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762000" y="6477000"/>
            <a:ext cx="14732000" cy="1270000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1143000" y="6667500"/>
            <a:ext cx="13970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rgbClr val="C9A96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Principle:</a:t>
            </a:r>
            <a:pPr>
              <a:lnSpc>
                <a:spcPct val="160000"/>
              </a:lnSpc>
            </a:pPr>
            <a:r>
              <a:rPr lang="en-US" sz="16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This exclusivity applies to Vietnam cannabis and the expanded opportunity scope defined in the JV framework. All deal flow is shared and evaluated jointly.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AE6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44500"/>
            <a:ext cx="381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 · STRUCTURE &amp; GOVERNANCE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762000" y="825500"/>
            <a:ext cx="762000" cy="50800"/>
          </a:xfrm>
          <a:prstGeom prst="rect">
            <a:avLst/>
          </a:prstGeom>
          <a:solidFill>
            <a:srgbClr val="C9A96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62000" y="1016000"/>
            <a:ext cx="8890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3200" b="1" dirty="0">
                <a:solidFill>
                  <a:srgbClr val="0E0E10"/>
                </a:solidFill>
                <a:latin typeface="QuattrocentoSans" pitchFamily="34" charset="0"/>
                <a:ea typeface="QuattrocentoSans" pitchFamily="34" charset="-122"/>
                <a:cs typeface="QuattrocentoSans" pitchFamily="34" charset="-120"/>
              </a:rPr>
              <a:t>Structural Options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62000" y="1905000"/>
            <a:ext cx="7048500" cy="4826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762000" y="1905000"/>
            <a:ext cx="7048500" cy="635000"/>
          </a:xfrm>
          <a:prstGeom prst="rect">
            <a:avLst/>
          </a:prstGeom>
          <a:solidFill>
            <a:srgbClr val="4A4D54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016000" y="1968500"/>
            <a:ext cx="6540500" cy="508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600" b="1" spc="200" kern="0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OPTION 1 — FORMAL JV TRUST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16000" y="2768600"/>
            <a:ext cx="6540500" cy="6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Create a new legal trust entity with defined governance and ownership structure.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16000" y="3492500"/>
            <a:ext cx="127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b="1" spc="200" kern="0" dirty="0">
                <a:solidFill>
                  <a:srgbClr val="1F8E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16000" y="3810000"/>
            <a:ext cx="65405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Clear governance structure</a:t>
            </a:r>
            <a:endParaRPr lang="en-US" sz="1600" dirty="0"/>
          </a:p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Defined ownership percentages</a:t>
            </a:r>
            <a:endParaRPr lang="en-US" sz="1600" dirty="0"/>
          </a:p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Strong institutional positioning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16000" y="4889500"/>
            <a:ext cx="127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b="1" spc="200" kern="0" dirty="0">
                <a:solidFill>
                  <a:srgbClr val="B23A4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16000" y="5207000"/>
            <a:ext cx="65405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Slower setup process</a:t>
            </a:r>
            <a:endParaRPr lang="en-US" sz="1600" dirty="0"/>
          </a:p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Higher legal cost</a:t>
            </a:r>
            <a:endParaRPr lang="en-US" sz="1600" dirty="0"/>
          </a:p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Less flexible early-stage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445500" y="1905000"/>
            <a:ext cx="7048500" cy="4826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8445500" y="1905000"/>
            <a:ext cx="7048500" cy="6350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8699500" y="1968500"/>
            <a:ext cx="6540500" cy="508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600" b="1" spc="200" kern="0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OPTION 2 — PROJECT-BASED JV (REC.)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699500" y="2768600"/>
            <a:ext cx="6540500" cy="6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Operate as a JV agreement + project collaboration first, formalize later.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699500" y="3492500"/>
            <a:ext cx="127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b="1" spc="200" kern="0" dirty="0">
                <a:solidFill>
                  <a:srgbClr val="1F8E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699500" y="3810000"/>
            <a:ext cx="6540500" cy="14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Immediate execution</a:t>
            </a:r>
            <a:endParaRPr lang="en-US" sz="1600" dirty="0"/>
          </a:p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Flexible structure</a:t>
            </a:r>
            <a:endParaRPr lang="en-US" sz="1600" dirty="0"/>
          </a:p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Lower friction with evolving deal landscape</a:t>
            </a:r>
            <a:endParaRPr lang="en-US" sz="1600" dirty="0"/>
          </a:p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Easier to adapt to government requirements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699500" y="5334000"/>
            <a:ext cx="1270000" cy="2794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b="1" spc="200" kern="0" dirty="0">
                <a:solidFill>
                  <a:srgbClr val="B23A4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699500" y="5651500"/>
            <a:ext cx="6540500" cy="73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Less formal governance early</a:t>
            </a:r>
            <a:endParaRPr lang="en-US" sz="1600" dirty="0"/>
          </a:p>
          <a:p>
            <a:pPr marL="254000" indent="-254000">
              <a:lnSpc>
                <a:spcPct val="160000"/>
              </a:lnSpc>
              <a:spcBef>
                <a:spcPts val="10"/>
              </a:spcBef>
              <a:buSzPct val="100000"/>
              <a:buChar char="•"/>
            </a:pPr>
            <a:r>
              <a:rPr lang="en-US" sz="1400" dirty="0">
                <a:solidFill>
                  <a:srgbClr val="0E0E1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Requires strong contractual clarity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762000" y="7112000"/>
            <a:ext cx="14732000" cy="889000"/>
          </a:xfrm>
          <a:prstGeom prst="rect">
            <a:avLst/>
          </a:prstGeom>
          <a:solidFill>
            <a:srgbClr val="1F1F22"/>
          </a:solidFill>
          <a:ln/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1016000" y="7150100"/>
            <a:ext cx="14224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C9A961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Recommended Approach:</a:t>
            </a:r>
            <a:pPr>
              <a:lnSpc>
                <a:spcPct val="150000"/>
              </a:lnSpc>
            </a:pPr>
            <a:r>
              <a:rPr lang="en-US" sz="1600" dirty="0">
                <a:solidFill>
                  <a:srgbClr val="EAE6D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Start as Project-Based JV → Convert to Formal JV Trust once government engagement matures, operating company structure becomes clearer, and capital flows begin.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303000" y="8509000"/>
            <a:ext cx="4191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1200" spc="300" kern="0" dirty="0">
                <a:solidFill>
                  <a:srgbClr val="4A4D5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catalyst-bc.com/wp-content/uploads/2024/01/cannabis-cultivation-facility-design-guide-1024x683.jpg">    </p:cNvPr>
          <p:cNvPicPr>
            <a:picLocks noChangeAspect="1"/>
          </p:cNvPicPr>
          <p:nvPr/>
        </p:nvPicPr>
        <p:blipFill>
          <a:blip r:embed="rId1"/>
          <a:srcRect l="0" r="0" t="7833" b="7833"/>
          <a:stretch/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gradFill rotWithShape="1" flip="none">
            <a:gsLst>
              <a:gs pos="0">
                <a:srgbClr val="0E0E10">
                  <a:alpha val="90000"/>
                </a:srgbClr>
              </a:gs>
              <a:gs pos="60000">
                <a:srgbClr val="0E0E10">
                  <a:alpha val="80000"/>
                </a:srgbClr>
              </a:gs>
              <a:gs pos="100000">
                <a:srgbClr val="0E0E10">
                  <a:alpha val="70000"/>
                </a:srgbClr>
              </a:gs>
            </a:gsLst>
            <a:lin ang="5400000" scaled="1"/>
          </a:gradFill>
          <a:ln w="12700">
            <a:solidFill>
              <a:srgbClr val="333333"/>
            </a:solidFill>
            <a:prstDash val="solid"/>
          </a:ln>
        </p:spPr>
        <p:txBody>
          <a:bodyPr/>
          <a:p/>
        </p:txBody>
      </p:sp>
      <p:sp>
        <p:nvSpPr>
          <p:cNvPr id="4" name="Text 1"/>
          <p:cNvSpPr/>
          <p:nvPr/>
        </p:nvSpPr>
        <p:spPr>
          <a:xfrm>
            <a:off x="762000" y="2540000"/>
            <a:ext cx="2540000" cy="1016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200" b="1" dirty="0">
                <a:solidFill>
                  <a:srgbClr val="C9A96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762000" y="3746500"/>
            <a:ext cx="1016000" cy="38100"/>
          </a:xfrm>
          <a:prstGeom prst="rect">
            <a:avLst/>
          </a:prstGeom>
          <a:solidFill>
            <a:srgbClr val="1F8E4A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762000" y="4000500"/>
            <a:ext cx="11430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000" b="1" spc="500" kern="0" dirty="0">
                <a:solidFill>
                  <a:srgbClr val="EAE6D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OPERATING COMPANY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62000" y="4826000"/>
            <a:ext cx="889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9A9A9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Phase 2: Co-creating and participating in a licensed Vietnamese cannabis company.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62000" y="8509000"/>
            <a:ext cx="5080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200" spc="300" kern="0" dirty="0">
                <a:solidFill>
                  <a:srgbClr val="6A6A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BLOOMBRIDGE x INDO TRUST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BloomBridge x Indo Trust — Vietnam Strategic JV Framework</dc:title>
  <dc:subject>BloomBridge x Indo Trust — Vietnam Strategic JV Framework</dc:subject>
  <dc:creator>Kimi</dc:creator>
  <cp:lastModifiedBy>Kimi</cp:lastModifiedBy>
  <cp:revision>1</cp:revision>
  <dcterms:created xsi:type="dcterms:W3CDTF">2026-05-04T13:26:00Z</dcterms:created>
  <dcterms:modified xsi:type="dcterms:W3CDTF">2026-05-04T13:26:00Z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4" name="AIGC">
    <vt:lpwstr>{"Label":"BloomBridge x NT Trust — Vietnam Strategic JV Framework","ContentProducer":"001191110108MACG2KBH8F10000","ProduceID":"19df3104-1bb2-8559-8000-00001d7858ac","ReservedCode1":"","ContentPropagator":"001191110108MACG2KBH8F20000","PropagateID":"19df3104-1bb2-8559-8000-00001d7858ac","ReservedCode2":""}</vt:lpwstr>
  </property>
</Properties>
</file>